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307" r:id="rId3"/>
    <p:sldId id="265" r:id="rId4"/>
    <p:sldId id="266" r:id="rId5"/>
    <p:sldId id="284" r:id="rId6"/>
    <p:sldId id="285" r:id="rId7"/>
    <p:sldId id="286" r:id="rId8"/>
    <p:sldId id="281" r:id="rId9"/>
    <p:sldId id="271" r:id="rId10"/>
    <p:sldId id="267" r:id="rId11"/>
    <p:sldId id="268" r:id="rId12"/>
    <p:sldId id="269" r:id="rId13"/>
    <p:sldId id="293" r:id="rId14"/>
    <p:sldId id="294" r:id="rId15"/>
    <p:sldId id="277" r:id="rId16"/>
    <p:sldId id="291" r:id="rId17"/>
    <p:sldId id="295" r:id="rId18"/>
    <p:sldId id="283" r:id="rId19"/>
    <p:sldId id="292" r:id="rId20"/>
    <p:sldId id="296" r:id="rId21"/>
    <p:sldId id="297" r:id="rId22"/>
    <p:sldId id="298" r:id="rId23"/>
    <p:sldId id="299" r:id="rId24"/>
    <p:sldId id="300" r:id="rId25"/>
    <p:sldId id="301" r:id="rId26"/>
    <p:sldId id="302" r:id="rId27"/>
    <p:sldId id="303" r:id="rId28"/>
    <p:sldId id="304" r:id="rId29"/>
    <p:sldId id="305" r:id="rId30"/>
    <p:sldId id="306" r:id="rId31"/>
    <p:sldId id="308" r:id="rId32"/>
    <p:sldId id="282" r:id="rId33"/>
    <p:sldId id="30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CA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40" autoAdjust="0"/>
  </p:normalViewPr>
  <p:slideViewPr>
    <p:cSldViewPr snapToGrid="0" snapToObjects="1">
      <p:cViewPr>
        <p:scale>
          <a:sx n="100" d="100"/>
          <a:sy n="100" d="100"/>
        </p:scale>
        <p:origin x="-600" y="864"/>
      </p:cViewPr>
      <p:guideLst>
        <p:guide orient="horz" pos="2160"/>
        <p:guide pos="2880"/>
      </p:guideLst>
    </p:cSldViewPr>
  </p:slideViewPr>
  <p:outlineViewPr>
    <p:cViewPr>
      <p:scale>
        <a:sx n="33" d="100"/>
        <a:sy n="33" d="100"/>
      </p:scale>
      <p:origin x="0" y="109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8" name="Footer Placeholder 4"/>
          <p:cNvSpPr>
            <a:spLocks noGrp="1"/>
          </p:cNvSpPr>
          <p:nvPr>
            <p:ph type="ftr" sz="quarter" idx="3"/>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May 29-31 2014, Corfu, Greece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May 29-31 2014, Corfu, Greece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3" name="Footer Placeholder 4"/>
          <p:cNvSpPr>
            <a:spLocks noGrp="1"/>
          </p:cNvSpPr>
          <p:nvPr>
            <p:ph type="ftr" sz="quarter" idx="3"/>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May 29-31 2014, Corfu, Greece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163672" y="6250164"/>
            <a:ext cx="3786690" cy="365125"/>
          </a:xfrm>
          <a:prstGeom prst="rect">
            <a:avLst/>
          </a:prstGeom>
        </p:spPr>
        <p:txBody>
          <a:bodyPr/>
          <a:lstStyle/>
          <a:p>
            <a:fld id="{E7EA9D3B-95E4-7345-B2F3-33763FF84959}" type="datetimeFigureOut">
              <a:rPr lang="en-US" smtClean="0"/>
              <a:t>11/22/14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3991088" y="6250163"/>
            <a:ext cx="1161826" cy="365125"/>
          </a:xfrm>
          <a:prstGeom prst="rect">
            <a:avLst/>
          </a:prstGeom>
        </p:spPr>
        <p:txBody>
          <a:bodyPr/>
          <a:lstStyle/>
          <a:p>
            <a:fld id="{3E94A3FE-2EE6-6244-82DA-D6AAC3B0282C}"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May 29-31 2014, Corfu, Greece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cicafe.eu/learn_more" TargetMode="Externa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stt.weebly.com/" TargetMode="Externa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ight2015.org" TargetMode="External"/><Relationship Id="rId4" Type="http://schemas.openxmlformats.org/officeDocument/2006/relationships/hyperlink" Target="http://lstt.weebly.com/"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iau.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file://localhost/Users/sotiriou/Documents/Science%20View_Mac/Proposals_Projects/Projects/Science%20Opera/Senario/Science%20Theater%20Implementation%20Scenario_GR_FINAL.docx" TargetMode="External"/><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file://localhost/Users/sotiriou/Documents/Science%20View_Mac/Proposals_Projects/Projects/Science%20Opera/Senario/%CE%A0%CE%91%CE%A1%CE%91%CE%9B%CE%9B%CE%97%CE%9B%CE%9F%CE%99%20%CE%9A%CE%9F%CE%A3%CE%9C%CE%9F%CE%99.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view.gr" TargetMode="External"/><Relationship Id="rId4" Type="http://schemas.openxmlformats.org/officeDocument/2006/relationships/hyperlink" Target="http://www.creatit-project.eu" TargetMode="External"/><Relationship Id="rId5" Type="http://schemas.openxmlformats.org/officeDocument/2006/relationships/hyperlink" Target="lsst.weebly.com" TargetMode="External"/><Relationship Id="rId6" Type="http://schemas.openxmlformats.org/officeDocument/2006/relationships/hyperlink" Target="http://portal.opendiscoveryspace.eu/community/culture-creativity-curiosity-413201" TargetMode="External"/><Relationship Id="rId7" Type="http://schemas.openxmlformats.org/officeDocument/2006/relationships/hyperlink" Target="http://portal.opendiscoveryspace.eu/community/science-theater-774520" TargetMode="External"/><Relationship Id="rId1" Type="http://schemas.openxmlformats.org/officeDocument/2006/relationships/slideLayout" Target="../slideLayouts/slideLayout2.xml"/><Relationship Id="rId2" Type="http://schemas.openxmlformats.org/officeDocument/2006/relationships/hyperlink" Target="mailto:sotiriou@scienceview.g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arpit.masmimetar.com/survey/index.php?loginSID=4cfec7080011942-11986"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62100" y="635000"/>
            <a:ext cx="6210300" cy="4648200"/>
          </a:xfrm>
          <a:prstGeom prst="rect">
            <a:avLst/>
          </a:prstGeom>
        </p:spPr>
      </p:pic>
      <p:sp>
        <p:nvSpPr>
          <p:cNvPr id="4" name="Footer Placeholder 4"/>
          <p:cNvSpPr>
            <a:spLocks noGrp="1"/>
          </p:cNvSpPr>
          <p:nvPr>
            <p:ph type="ftr" sz="quarter" idx="4294967295"/>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Workshop 22/11/2014, Athens, Greece</a:t>
            </a:r>
            <a:endParaRPr lang="en-US" dirty="0"/>
          </a:p>
        </p:txBody>
      </p:sp>
      <p:sp>
        <p:nvSpPr>
          <p:cNvPr id="6" name="Title 5"/>
          <p:cNvSpPr>
            <a:spLocks noGrp="1"/>
          </p:cNvSpPr>
          <p:nvPr>
            <p:ph type="ctrTitle"/>
          </p:nvPr>
        </p:nvSpPr>
        <p:spPr/>
        <p:txBody>
          <a:bodyPr/>
          <a:lstStyle/>
          <a:p>
            <a:endParaRPr lang="en-US"/>
          </a:p>
        </p:txBody>
      </p:sp>
      <p:sp>
        <p:nvSpPr>
          <p:cNvPr id="2" name="Subtitle 1"/>
          <p:cNvSpPr>
            <a:spLocks noGrp="1"/>
          </p:cNvSpPr>
          <p:nvPr>
            <p:ph type="subTitle" idx="1"/>
          </p:nvPr>
        </p:nvSpPr>
        <p:spPr/>
        <p:txBody>
          <a:bodyPr/>
          <a:lstStyle/>
          <a:p>
            <a:endParaRPr lang="en-US"/>
          </a:p>
        </p:txBody>
      </p:sp>
      <p:sp>
        <p:nvSpPr>
          <p:cNvPr id="7" name="Subtitle 2"/>
          <p:cNvSpPr txBox="1">
            <a:spLocks/>
          </p:cNvSpPr>
          <p:nvPr/>
        </p:nvSpPr>
        <p:spPr>
          <a:xfrm>
            <a:off x="1371600" y="4837642"/>
            <a:ext cx="6400800" cy="14732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l-GR"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Μενέλαος Σωτηρίου</a:t>
            </a:r>
            <a:endPar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 View</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554696449"/>
      </p:ext>
    </p:extLst>
  </p:cSld>
  <p:clrMapOvr>
    <a:masterClrMapping/>
  </p:clrMapOvr>
  <mc:AlternateContent xmlns:mc="http://schemas.openxmlformats.org/markup-compatibility/2006" xmlns:p14="http://schemas.microsoft.com/office/powerpoint/2010/main">
    <mc:Choice Requires="p14">
      <p:transition spd="slow" p14:dur="32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Junior Science Cafes</a:t>
            </a:r>
            <a:endParaRPr lang="en-US" dirty="0"/>
          </a:p>
        </p:txBody>
      </p:sp>
      <p:sp>
        <p:nvSpPr>
          <p:cNvPr id="4" name="Rectangle 3"/>
          <p:cNvSpPr/>
          <p:nvPr/>
        </p:nvSpPr>
        <p:spPr>
          <a:xfrm>
            <a:off x="4000500" y="2612256"/>
            <a:ext cx="4737794" cy="3323987"/>
          </a:xfrm>
          <a:prstGeom prst="rect">
            <a:avLst/>
          </a:prstGeom>
        </p:spPr>
        <p:txBody>
          <a:bodyPr wrap="square">
            <a:spAutoFit/>
          </a:bodyPr>
          <a:lstStyle/>
          <a:p>
            <a:pPr algn="just"/>
            <a:r>
              <a:rPr lang="en-US" sz="1400" b="1" dirty="0"/>
              <a:t>Junior Science Cafes scenarios</a:t>
            </a:r>
            <a:r>
              <a:rPr lang="en-US" sz="1400" dirty="0"/>
              <a:t> will </a:t>
            </a:r>
            <a:r>
              <a:rPr lang="en-US" sz="1400" dirty="0" smtClean="0"/>
              <a:t>be based on the </a:t>
            </a:r>
            <a:r>
              <a:rPr lang="en-US" sz="1400" dirty="0"/>
              <a:t>guidelines of the </a:t>
            </a:r>
            <a:r>
              <a:rPr lang="en-US" sz="1400" dirty="0" err="1"/>
              <a:t>SciCafe</a:t>
            </a:r>
            <a:r>
              <a:rPr lang="en-US" sz="1400" dirty="0"/>
              <a:t> Network (</a:t>
            </a:r>
            <a:r>
              <a:rPr lang="en-US" sz="1400" dirty="0">
                <a:hlinkClick r:id="rId2"/>
              </a:rPr>
              <a:t>http://www.scicafe.eu/learn_more</a:t>
            </a:r>
            <a:r>
              <a:rPr lang="en-US" sz="1400" dirty="0"/>
              <a:t>). They will utilize the existing experience and combine creative aspects according to the proposed pedagogical framework. </a:t>
            </a:r>
            <a:r>
              <a:rPr lang="en-US" sz="1400" b="1" dirty="0"/>
              <a:t>In the framework of the CREATIT project Science Cafes will be organized within schools or schools theaters</a:t>
            </a:r>
            <a:r>
              <a:rPr lang="en-US" sz="1400" dirty="0"/>
              <a:t> and the teacher and students that will organize them will attempt to incorporate creative aspects and combine science with e.g. music, art and/or theater and explore how these aspects could help science education. Through this process the teacher will be able to introduce science topics to the students with the help of an invited researcher while following the curriculum. The teachers will be trained to realize these activities within the Implementation phase of the CREATIT project.</a:t>
            </a:r>
            <a:endParaRPr lang="en-US" sz="1400" dirty="0">
              <a:solidFill>
                <a:srgbClr val="FF0000"/>
              </a:solidFill>
            </a:endParaRPr>
          </a:p>
        </p:txBody>
      </p:sp>
      <p:pic>
        <p:nvPicPr>
          <p:cNvPr id="5" name="Picture 4"/>
          <p:cNvPicPr>
            <a:picLocks noChangeAspect="1"/>
          </p:cNvPicPr>
          <p:nvPr/>
        </p:nvPicPr>
        <p:blipFill>
          <a:blip r:embed="rId3"/>
          <a:stretch>
            <a:fillRect/>
          </a:stretch>
        </p:blipFill>
        <p:spPr>
          <a:xfrm>
            <a:off x="228706" y="2796562"/>
            <a:ext cx="3771794" cy="2975038"/>
          </a:xfrm>
          <a:prstGeom prst="rect">
            <a:avLst/>
          </a:prstGeom>
        </p:spPr>
      </p:pic>
    </p:spTree>
    <p:extLst>
      <p:ext uri="{BB962C8B-B14F-4D97-AF65-F5344CB8AC3E}">
        <p14:creationId xmlns:p14="http://schemas.microsoft.com/office/powerpoint/2010/main" val="36894781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b="-16"/>
          <a:stretch/>
        </p:blipFill>
        <p:spPr>
          <a:xfrm>
            <a:off x="5300321" y="818267"/>
            <a:ext cx="3624841" cy="2409879"/>
          </a:xfrm>
        </p:spPr>
      </p:pic>
      <p:sp>
        <p:nvSpPr>
          <p:cNvPr id="3" name="Title 2"/>
          <p:cNvSpPr>
            <a:spLocks noGrp="1"/>
          </p:cNvSpPr>
          <p:nvPr>
            <p:ph type="title"/>
          </p:nvPr>
        </p:nvSpPr>
        <p:spPr>
          <a:xfrm>
            <a:off x="457200" y="338328"/>
            <a:ext cx="4843121" cy="1252728"/>
          </a:xfrm>
        </p:spPr>
        <p:txBody>
          <a:bodyPr/>
          <a:lstStyle/>
          <a:p>
            <a:r>
              <a:rPr lang="en-US" dirty="0" smtClean="0"/>
              <a:t>Science Theater</a:t>
            </a:r>
            <a:endParaRPr lang="en-US" dirty="0"/>
          </a:p>
        </p:txBody>
      </p:sp>
      <p:sp>
        <p:nvSpPr>
          <p:cNvPr id="4" name="Rectangle 3"/>
          <p:cNvSpPr/>
          <p:nvPr/>
        </p:nvSpPr>
        <p:spPr>
          <a:xfrm>
            <a:off x="223129" y="3228146"/>
            <a:ext cx="8702033" cy="2862323"/>
          </a:xfrm>
          <a:prstGeom prst="rect">
            <a:avLst/>
          </a:prstGeom>
        </p:spPr>
        <p:txBody>
          <a:bodyPr wrap="square">
            <a:spAutoFit/>
          </a:bodyPr>
          <a:lstStyle/>
          <a:p>
            <a:pPr algn="just"/>
            <a:r>
              <a:rPr lang="en-US" b="1" dirty="0"/>
              <a:t>Science Theater</a:t>
            </a:r>
            <a:r>
              <a:rPr lang="en-US" dirty="0"/>
              <a:t> is a case study that will incorporate art elements in teaching science. There will be three goals: 1) to explore the use of metaphor in scientific and theatrical frameworks 2) to explore the evolution of role playing 3) to test a common training for future liberal art and science teachers. </a:t>
            </a:r>
            <a:r>
              <a:rPr lang="en-US" b="1" dirty="0"/>
              <a:t>As part of the exploration towards the creation of a play, students will be asked to explore science topics</a:t>
            </a:r>
            <a:r>
              <a:rPr lang="en-US" dirty="0"/>
              <a:t>, supported by script outlines, which will inspire them. The play’s characters, costumes, music and dance all represent potential ways of interpreting the students' inquiries. They thus engage in Possibility Thinking (PT) regarding how the creative artistic process can act as a base for deeper inquiry as well as an aesthetic medium of communication of the various hypotheses and evidence- based conclusions.</a:t>
            </a:r>
          </a:p>
        </p:txBody>
      </p:sp>
    </p:spTree>
    <p:extLst>
      <p:ext uri="{BB962C8B-B14F-4D97-AF65-F5344CB8AC3E}">
        <p14:creationId xmlns:p14="http://schemas.microsoft.com/office/powerpoint/2010/main" val="3878638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Write A Science Opera</a:t>
            </a:r>
            <a:endParaRPr lang="en-US" dirty="0"/>
          </a:p>
        </p:txBody>
      </p:sp>
      <p:sp>
        <p:nvSpPr>
          <p:cNvPr id="4" name="Rectangle 3"/>
          <p:cNvSpPr/>
          <p:nvPr/>
        </p:nvSpPr>
        <p:spPr>
          <a:xfrm>
            <a:off x="4290942" y="2907372"/>
            <a:ext cx="4599891" cy="2862323"/>
          </a:xfrm>
          <a:prstGeom prst="rect">
            <a:avLst/>
          </a:prstGeom>
        </p:spPr>
        <p:txBody>
          <a:bodyPr wrap="square">
            <a:spAutoFit/>
          </a:bodyPr>
          <a:lstStyle/>
          <a:p>
            <a:pPr algn="just"/>
            <a:r>
              <a:rPr lang="en-US" dirty="0" smtClean="0"/>
              <a:t>Write a Science Opera (WASO) is a creative professional development approach to music and science education in which pupils of different ages, supported by teachers, opera artists and scientists, are the creators of an educational performance. WASO integrates science education into the original method by involving scientists who lead a creative process demonstrating common impulses shared by science and the arts.</a:t>
            </a:r>
            <a:endParaRPr lang="en-US" dirty="0"/>
          </a:p>
        </p:txBody>
      </p:sp>
      <p:pic>
        <p:nvPicPr>
          <p:cNvPr id="5" name="Picture 4"/>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232" y="2907372"/>
            <a:ext cx="3696433" cy="27043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7830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9" name="Picture 8">
            <a:hlinkClick r:id="rId2"/>
          </p:cNvPr>
          <p:cNvPicPr>
            <a:picLocks noChangeAspect="1"/>
          </p:cNvPicPr>
          <p:nvPr/>
        </p:nvPicPr>
        <p:blipFill>
          <a:blip r:embed="rId3"/>
          <a:stretch>
            <a:fillRect/>
          </a:stretch>
        </p:blipFill>
        <p:spPr>
          <a:xfrm>
            <a:off x="1498600" y="241300"/>
            <a:ext cx="6146800" cy="6362700"/>
          </a:xfrm>
          <a:prstGeom prst="rect">
            <a:avLst/>
          </a:prstGeom>
        </p:spPr>
      </p:pic>
    </p:spTree>
    <p:extLst>
      <p:ext uri="{BB962C8B-B14F-4D97-AF65-F5344CB8AC3E}">
        <p14:creationId xmlns:p14="http://schemas.microsoft.com/office/powerpoint/2010/main" val="5437829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1042591" y="2616182"/>
            <a:ext cx="7013797" cy="4241818"/>
          </a:xfrm>
          <a:prstGeom prst="rect">
            <a:avLst/>
          </a:prstGeom>
        </p:spPr>
      </p:pic>
    </p:spTree>
    <p:extLst>
      <p:ext uri="{BB962C8B-B14F-4D97-AF65-F5344CB8AC3E}">
        <p14:creationId xmlns:p14="http://schemas.microsoft.com/office/powerpoint/2010/main" val="12650279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457200" y="357166"/>
            <a:ext cx="8229600" cy="1000132"/>
          </a:xfrm>
        </p:spPr>
        <p:txBody>
          <a:bodyPr>
            <a:normAutofit/>
          </a:bodyPr>
          <a:lstStyle/>
          <a:p>
            <a:pPr algn="ctr"/>
            <a:r>
              <a:rPr lang="en-US" sz="4000" dirty="0" smtClean="0"/>
              <a:t>CREAT-IT Collaboration Environment</a:t>
            </a:r>
            <a:endParaRPr lang="en-US" sz="4000" dirty="0"/>
          </a:p>
        </p:txBody>
      </p:sp>
      <p:sp>
        <p:nvSpPr>
          <p:cNvPr id="2" name="Plassholder for innhold 1"/>
          <p:cNvSpPr>
            <a:spLocks noGrp="1"/>
          </p:cNvSpPr>
          <p:nvPr>
            <p:ph idx="1"/>
          </p:nvPr>
        </p:nvSpPr>
        <p:spPr>
          <a:xfrm>
            <a:off x="4076700" y="2522680"/>
            <a:ext cx="4924455" cy="4042173"/>
          </a:xfrm>
        </p:spPr>
        <p:txBody>
          <a:bodyPr>
            <a:normAutofit/>
          </a:bodyPr>
          <a:lstStyle/>
          <a:p>
            <a:r>
              <a:rPr lang="en-US" sz="2000" dirty="0"/>
              <a:t>D</a:t>
            </a:r>
            <a:r>
              <a:rPr lang="en-US" sz="2000" dirty="0" smtClean="0"/>
              <a:t>esign </a:t>
            </a:r>
            <a:r>
              <a:rPr lang="en-US" sz="2000" dirty="0"/>
              <a:t>and develop training material and users’ communities for teacher </a:t>
            </a:r>
            <a:r>
              <a:rPr lang="en-US" sz="2000" dirty="0" smtClean="0"/>
              <a:t>training</a:t>
            </a:r>
            <a:r>
              <a:rPr lang="en-US" sz="2000" dirty="0"/>
              <a:t> </a:t>
            </a:r>
            <a:r>
              <a:rPr lang="en-US" sz="2000" dirty="0" smtClean="0"/>
              <a:t>(late </a:t>
            </a:r>
            <a:r>
              <a:rPr lang="en-US" sz="2000" dirty="0"/>
              <a:t>primary and early secondary school </a:t>
            </a:r>
            <a:r>
              <a:rPr lang="en-US" sz="2000" dirty="0" smtClean="0"/>
              <a:t>teachers)</a:t>
            </a:r>
          </a:p>
          <a:p>
            <a:r>
              <a:rPr lang="en-US" sz="2000" dirty="0"/>
              <a:t>T</a:t>
            </a:r>
            <a:r>
              <a:rPr lang="en-US" sz="2000" dirty="0" smtClean="0"/>
              <a:t>ools </a:t>
            </a:r>
            <a:r>
              <a:rPr lang="en-US" sz="2000" dirty="0"/>
              <a:t>for community building and support, and will encourage cooperation between teachers as well as students </a:t>
            </a:r>
            <a:endParaRPr lang="en-US" sz="2000" dirty="0" smtClean="0"/>
          </a:p>
          <a:p>
            <a:r>
              <a:rPr lang="en-US" sz="2000" dirty="0" smtClean="0"/>
              <a:t>Material (Lesson plans, </a:t>
            </a:r>
            <a:r>
              <a:rPr lang="en-US" sz="2000" dirty="0" err="1" smtClean="0"/>
              <a:t>ppts</a:t>
            </a:r>
            <a:r>
              <a:rPr lang="en-US" sz="2000" dirty="0" smtClean="0"/>
              <a:t>, </a:t>
            </a:r>
            <a:r>
              <a:rPr lang="en-US" sz="2000" dirty="0" err="1" smtClean="0"/>
              <a:t>pdf</a:t>
            </a:r>
            <a:r>
              <a:rPr lang="en-US" sz="2000" dirty="0" smtClean="0"/>
              <a:t>, videos)</a:t>
            </a:r>
            <a:endParaRPr lang="en-US" sz="2000" dirty="0"/>
          </a:p>
        </p:txBody>
      </p:sp>
      <p:pic>
        <p:nvPicPr>
          <p:cNvPr id="4" name="Picture 3"/>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21" y="2522680"/>
            <a:ext cx="3663980" cy="3097400"/>
          </a:xfrm>
          <a:prstGeom prst="rect">
            <a:avLst/>
          </a:prstGeom>
          <a:noFill/>
          <a:ln>
            <a:noFill/>
          </a:ln>
          <a:effectLst>
            <a:outerShdw blurRad="63500" dist="38099" dir="2700000" algn="ctr" rotWithShape="0">
              <a:srgbClr val="000000">
                <a:alpha val="74998"/>
              </a:srgbClr>
            </a:outerShdw>
          </a:effectLst>
        </p:spPr>
      </p:pic>
      <p:sp>
        <p:nvSpPr>
          <p:cNvPr id="5" name="TextBox 4"/>
          <p:cNvSpPr txBox="1"/>
          <p:nvPr/>
        </p:nvSpPr>
        <p:spPr>
          <a:xfrm>
            <a:off x="1175238" y="6397807"/>
            <a:ext cx="6444762" cy="400110"/>
          </a:xfrm>
          <a:prstGeom prst="rect">
            <a:avLst/>
          </a:prstGeom>
          <a:noFill/>
        </p:spPr>
        <p:txBody>
          <a:bodyPr wrap="square" rtlCol="0">
            <a:spAutoFit/>
          </a:bodyPr>
          <a:lstStyle/>
          <a:p>
            <a:pPr algn="ctr"/>
            <a:r>
              <a:rPr lang="en-US" sz="2000" dirty="0" err="1" smtClean="0">
                <a:solidFill>
                  <a:schemeClr val="accent1">
                    <a:lumMod val="75000"/>
                  </a:schemeClr>
                </a:solidFill>
              </a:rPr>
              <a:t>www.creatit-project.eu</a:t>
            </a:r>
            <a:r>
              <a:rPr lang="en-US" sz="2000" dirty="0" smtClean="0">
                <a:solidFill>
                  <a:schemeClr val="accent1">
                    <a:lumMod val="75000"/>
                  </a:schemeClr>
                </a:solidFill>
              </a:rPr>
              <a:t> </a:t>
            </a:r>
            <a:r>
              <a:rPr lang="en-US" sz="2000" dirty="0" smtClean="0">
                <a:solidFill>
                  <a:schemeClr val="tx2">
                    <a:lumMod val="75000"/>
                  </a:schemeClr>
                </a:solidFill>
              </a:rPr>
              <a:t>(starts November 2014)</a:t>
            </a:r>
            <a:endParaRPr lang="en-US" sz="2000" dirty="0">
              <a:solidFill>
                <a:schemeClr val="tx2">
                  <a:lumMod val="75000"/>
                </a:scheme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35700" y="5123403"/>
            <a:ext cx="1803400" cy="1352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26546709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493" y="2868709"/>
            <a:ext cx="8877720" cy="2896721"/>
          </a:xfrm>
          <a:prstGeom prst="rect">
            <a:avLst/>
          </a:prstGeom>
        </p:spPr>
      </p:pic>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60"/>
          <a:stretch/>
        </p:blipFill>
        <p:spPr>
          <a:xfrm>
            <a:off x="206375" y="1849967"/>
            <a:ext cx="6993253" cy="3658658"/>
          </a:xfrm>
        </p:spPr>
      </p:pic>
      <p:sp>
        <p:nvSpPr>
          <p:cNvPr id="3" name="Title 2"/>
          <p:cNvSpPr>
            <a:spLocks noGrp="1"/>
          </p:cNvSpPr>
          <p:nvPr>
            <p:ph type="title"/>
          </p:nvPr>
        </p:nvSpPr>
        <p:spPr/>
        <p:txBody>
          <a:bodyPr/>
          <a:lstStyle/>
          <a:p>
            <a:r>
              <a:rPr lang="en-US" dirty="0" smtClean="0"/>
              <a:t>Targets</a:t>
            </a:r>
            <a:endParaRPr lang="en-US" dirty="0"/>
          </a:p>
        </p:txBody>
      </p:sp>
    </p:spTree>
    <p:extLst>
      <p:ext uri="{BB962C8B-B14F-4D97-AF65-F5344CB8AC3E}">
        <p14:creationId xmlns:p14="http://schemas.microsoft.com/office/powerpoint/2010/main" val="38529194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9" presetClass="exit" presetSubtype="0" fill="hold" nodeType="withEffect">
                                  <p:stCondLst>
                                    <p:cond delay="0"/>
                                  </p:stCondLst>
                                  <p:childTnLst>
                                    <p:animEffect transition="out" filter="dissolve">
                                      <p:cBhvr>
                                        <p:cTn id="8" dur="310"/>
                                        <p:tgtEl>
                                          <p:spTgt spid="5"/>
                                        </p:tgtEl>
                                      </p:cBhvr>
                                    </p:animEffect>
                                    <p:set>
                                      <p:cBhvr>
                                        <p:cTn id="9" dur="1" fill="hold">
                                          <p:stCondLst>
                                            <p:cond delay="30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286000"/>
            <a:ext cx="7408333" cy="3725863"/>
          </a:xfrm>
        </p:spPr>
        <p:txBody>
          <a:bodyPr>
            <a:normAutofit fontScale="92500" lnSpcReduction="20000"/>
          </a:bodyPr>
          <a:lstStyle/>
          <a:p>
            <a:r>
              <a:rPr lang="en-US" dirty="0" smtClean="0"/>
              <a:t>Summer School for teachers </a:t>
            </a:r>
          </a:p>
          <a:p>
            <a:pPr lvl="1"/>
            <a:r>
              <a:rPr lang="en-US" dirty="0" smtClean="0"/>
              <a:t>July in Athens, Greece </a:t>
            </a:r>
          </a:p>
          <a:p>
            <a:r>
              <a:rPr lang="en-US" dirty="0" smtClean="0"/>
              <a:t>September 2014, start the implementation activities in Schools (until May 2015).</a:t>
            </a:r>
          </a:p>
          <a:p>
            <a:pPr lvl="1"/>
            <a:r>
              <a:rPr lang="en-US" dirty="0" smtClean="0"/>
              <a:t>Training workshops, </a:t>
            </a:r>
          </a:p>
          <a:p>
            <a:pPr lvl="1"/>
            <a:r>
              <a:rPr lang="en-US" dirty="0" smtClean="0"/>
              <a:t>demonstration workshops</a:t>
            </a:r>
          </a:p>
          <a:p>
            <a:r>
              <a:rPr lang="en-US" dirty="0"/>
              <a:t>September 2014, start the </a:t>
            </a:r>
            <a:r>
              <a:rPr lang="en-US" b="1" dirty="0" smtClean="0"/>
              <a:t>assessment</a:t>
            </a:r>
            <a:r>
              <a:rPr lang="en-US" dirty="0" smtClean="0"/>
              <a:t> and </a:t>
            </a:r>
            <a:r>
              <a:rPr lang="en-US" b="1" dirty="0" smtClean="0"/>
              <a:t>evaluation</a:t>
            </a:r>
            <a:r>
              <a:rPr lang="en-US" dirty="0" smtClean="0"/>
              <a:t> activities (</a:t>
            </a:r>
            <a:r>
              <a:rPr lang="en-US" dirty="0"/>
              <a:t>until May </a:t>
            </a:r>
            <a:r>
              <a:rPr lang="en-US" dirty="0" smtClean="0"/>
              <a:t>2015) – small amount of data already gathered and the results were very encouraging.  </a:t>
            </a:r>
          </a:p>
          <a:p>
            <a:r>
              <a:rPr lang="en-US" dirty="0" smtClean="0"/>
              <a:t>October 2015, </a:t>
            </a:r>
            <a:r>
              <a:rPr lang="en-US" b="1" dirty="0" smtClean="0"/>
              <a:t>International Conference on creativity in Science Education </a:t>
            </a:r>
            <a:r>
              <a:rPr lang="en-US" dirty="0" smtClean="0"/>
              <a:t>(The CREAT-IT Conference). </a:t>
            </a:r>
            <a:r>
              <a:rPr lang="en-US" b="1" i="1" dirty="0" smtClean="0"/>
              <a:t>Calls for papers will start by the end of 2014.</a:t>
            </a:r>
            <a:endParaRPr lang="en-US" b="1" i="1" dirty="0"/>
          </a:p>
        </p:txBody>
      </p:sp>
      <p:sp>
        <p:nvSpPr>
          <p:cNvPr id="3" name="Title 2"/>
          <p:cNvSpPr>
            <a:spLocks noGrp="1"/>
          </p:cNvSpPr>
          <p:nvPr>
            <p:ph type="title"/>
          </p:nvPr>
        </p:nvSpPr>
        <p:spPr/>
        <p:txBody>
          <a:bodyPr/>
          <a:lstStyle/>
          <a:p>
            <a:r>
              <a:rPr lang="en-US" dirty="0" smtClean="0"/>
              <a:t>Near Future activities</a:t>
            </a:r>
            <a:endParaRPr lang="en-US" dirty="0"/>
          </a:p>
        </p:txBody>
      </p:sp>
    </p:spTree>
    <p:extLst>
      <p:ext uri="{BB962C8B-B14F-4D97-AF65-F5344CB8AC3E}">
        <p14:creationId xmlns:p14="http://schemas.microsoft.com/office/powerpoint/2010/main" val="39155823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2561167"/>
            <a:ext cx="4254500" cy="3450696"/>
          </a:xfrm>
        </p:spPr>
        <p:txBody>
          <a:bodyPr>
            <a:normAutofit/>
          </a:bodyPr>
          <a:lstStyle/>
          <a:p>
            <a:r>
              <a:rPr lang="en-US" b="1" dirty="0"/>
              <a:t>Sky-Light</a:t>
            </a:r>
          </a:p>
          <a:p>
            <a:pPr marL="0" indent="0">
              <a:buNone/>
            </a:pPr>
            <a:r>
              <a:rPr lang="en-US" sz="1800" dirty="0"/>
              <a:t>«</a:t>
            </a:r>
            <a:r>
              <a:rPr lang="en-US" sz="1800" dirty="0" err="1"/>
              <a:t>SkyLight</a:t>
            </a:r>
            <a:r>
              <a:rPr lang="en-US" sz="1800" dirty="0"/>
              <a:t> – a Global Science Opera» is an ICT-based international creative education project within the Write a Science Opera (WASO) </a:t>
            </a:r>
            <a:r>
              <a:rPr lang="en-US" sz="1800" dirty="0" smtClean="0"/>
              <a:t>initiative of CREAT-IT. </a:t>
            </a:r>
            <a:r>
              <a:rPr lang="en-US" sz="1800" b="1" dirty="0"/>
              <a:t>«</a:t>
            </a:r>
            <a:r>
              <a:rPr lang="en-US" sz="1800" b="1" dirty="0" err="1"/>
              <a:t>SkyLight</a:t>
            </a:r>
            <a:r>
              <a:rPr lang="en-US" sz="1800" b="1" dirty="0"/>
              <a:t>» has been endorsed by the International Astronomical Union (</a:t>
            </a:r>
            <a:r>
              <a:rPr lang="en-US" sz="1800" b="1" dirty="0">
                <a:hlinkClick r:id="rId2"/>
              </a:rPr>
              <a:t>www.iau.org</a:t>
            </a:r>
            <a:r>
              <a:rPr lang="en-US" sz="1800" b="1" dirty="0"/>
              <a:t>) as an official project of the International Year of Light 2015 (</a:t>
            </a:r>
            <a:r>
              <a:rPr lang="en-US" sz="1800" b="1" dirty="0">
                <a:hlinkClick r:id="rId3"/>
              </a:rPr>
              <a:t>www.light2015.org</a:t>
            </a:r>
            <a:r>
              <a:rPr lang="en-US" sz="1800" b="1" dirty="0"/>
              <a:t>).</a:t>
            </a:r>
            <a:r>
              <a:rPr lang="en-US" sz="1800" dirty="0" smtClean="0">
                <a:solidFill>
                  <a:srgbClr val="FF0000"/>
                </a:solidFill>
              </a:rPr>
              <a:t> </a:t>
            </a:r>
          </a:p>
          <a:p>
            <a:pPr marL="0" indent="0">
              <a:buNone/>
            </a:pPr>
            <a:r>
              <a:rPr lang="en-US" b="1" u="sng" dirty="0"/>
              <a:t>28 countries will participate</a:t>
            </a:r>
          </a:p>
        </p:txBody>
      </p:sp>
      <p:sp>
        <p:nvSpPr>
          <p:cNvPr id="3" name="Title 2"/>
          <p:cNvSpPr>
            <a:spLocks noGrp="1"/>
          </p:cNvSpPr>
          <p:nvPr>
            <p:ph type="title"/>
          </p:nvPr>
        </p:nvSpPr>
        <p:spPr/>
        <p:txBody>
          <a:bodyPr>
            <a:noAutofit/>
          </a:bodyPr>
          <a:lstStyle/>
          <a:p>
            <a:r>
              <a:rPr lang="en-US" sz="3600" dirty="0" smtClean="0"/>
              <a:t>Near Future activities – Two main implementation activities (National and International)</a:t>
            </a:r>
            <a:endParaRPr lang="en-US" sz="3600" dirty="0"/>
          </a:p>
        </p:txBody>
      </p:sp>
      <p:pic>
        <p:nvPicPr>
          <p:cNvPr id="4" name="Picture 3">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68900" y="2561166"/>
            <a:ext cx="3574386" cy="3699933"/>
          </a:xfrm>
          <a:prstGeom prst="rect">
            <a:avLst/>
          </a:prstGeom>
        </p:spPr>
      </p:pic>
    </p:spTree>
    <p:extLst>
      <p:ext uri="{BB962C8B-B14F-4D97-AF65-F5344CB8AC3E}">
        <p14:creationId xmlns:p14="http://schemas.microsoft.com/office/powerpoint/2010/main" val="18848230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383367"/>
            <a:ext cx="7408333" cy="1934633"/>
          </a:xfrm>
        </p:spPr>
        <p:txBody>
          <a:bodyPr/>
          <a:lstStyle/>
          <a:p>
            <a:pPr marL="0" indent="0" algn="ctr">
              <a:buNone/>
            </a:pPr>
            <a:r>
              <a:rPr lang="en-US" dirty="0"/>
              <a:t>The vision of CREAT-IT is to constitute a common set of guidelines and recommendations on how scientific work can be used to provide an engaging educational experience through the exploration of “real science” in a creative way. </a:t>
            </a:r>
          </a:p>
        </p:txBody>
      </p:sp>
      <p:sp>
        <p:nvSpPr>
          <p:cNvPr id="3" name="Title 2"/>
          <p:cNvSpPr>
            <a:spLocks noGrp="1"/>
          </p:cNvSpPr>
          <p:nvPr>
            <p:ph type="title"/>
          </p:nvPr>
        </p:nvSpPr>
        <p:spPr/>
        <p:txBody>
          <a:bodyPr/>
          <a:lstStyle/>
          <a:p>
            <a:r>
              <a:rPr lang="en-US" dirty="0" smtClean="0"/>
              <a:t>Vision</a:t>
            </a:r>
            <a:endParaRPr lang="en-US" dirty="0"/>
          </a:p>
        </p:txBody>
      </p:sp>
      <p:sp>
        <p:nvSpPr>
          <p:cNvPr id="4" name="Content Placeholder 1"/>
          <p:cNvSpPr txBox="1">
            <a:spLocks/>
          </p:cNvSpPr>
          <p:nvPr/>
        </p:nvSpPr>
        <p:spPr>
          <a:xfrm>
            <a:off x="457200" y="4694767"/>
            <a:ext cx="8229599" cy="1490133"/>
          </a:xfrm>
          <a:prstGeom prst="rect">
            <a:avLst/>
          </a:prstGeom>
          <a:solidFill>
            <a:schemeClr val="tx2"/>
          </a:solidFill>
        </p:spPr>
        <p:txBody>
          <a:bodyPr vert="horz" lIns="91440" tIns="45720" rIns="91440" bIns="45720" rtlCol="0">
            <a:norm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lgn="ctr">
              <a:buNone/>
            </a:pPr>
            <a:r>
              <a:rPr lang="en-US" sz="2000" b="1" dirty="0" smtClean="0">
                <a:solidFill>
                  <a:schemeClr val="bg1"/>
                </a:solidFill>
              </a:rPr>
              <a:t>The project is a tribute to </a:t>
            </a:r>
            <a:r>
              <a:rPr lang="en-US" sz="2000" b="1" dirty="0">
                <a:solidFill>
                  <a:schemeClr val="bg1"/>
                </a:solidFill>
              </a:rPr>
              <a:t>the memory of Anna </a:t>
            </a:r>
            <a:r>
              <a:rPr lang="en-US" sz="2000" b="1" dirty="0" smtClean="0">
                <a:solidFill>
                  <a:schemeClr val="bg1"/>
                </a:solidFill>
              </a:rPr>
              <a:t>Craft who left us some months ago. Anna was the central person for the CREAT-IT pedagogical framework. A person of inspiration, dedicated to the project’s activities even in her last days. Thank you Anna, we will always remember you  </a:t>
            </a:r>
            <a:endParaRPr lang="en-US" sz="2000" b="1" dirty="0">
              <a:solidFill>
                <a:schemeClr val="bg1"/>
              </a:solidFill>
            </a:endParaRPr>
          </a:p>
        </p:txBody>
      </p:sp>
    </p:spTree>
    <p:extLst>
      <p:ext uri="{BB962C8B-B14F-4D97-AF65-F5344CB8AC3E}">
        <p14:creationId xmlns:p14="http://schemas.microsoft.com/office/powerpoint/2010/main" val="196014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003300" y="228600"/>
            <a:ext cx="7137400" cy="6009762"/>
          </a:xfrm>
          <a:prstGeom prst="rect">
            <a:avLst/>
          </a:prstGeom>
        </p:spPr>
      </p:pic>
      <p:sp>
        <p:nvSpPr>
          <p:cNvPr id="4" name="Footer Placeholder 4"/>
          <p:cNvSpPr>
            <a:spLocks noGrp="1"/>
          </p:cNvSpPr>
          <p:nvPr>
            <p:ph type="ftr" sz="quarter" idx="4294967295"/>
          </p:nvPr>
        </p:nvSpPr>
        <p:spPr>
          <a:xfrm>
            <a:off x="2663063" y="6348941"/>
            <a:ext cx="3786691" cy="365125"/>
          </a:xfrm>
          <a:prstGeom prst="rect">
            <a:avLst/>
          </a:prstGeom>
        </p:spPr>
        <p:txBody>
          <a:bodyPr vert="horz" lIns="91440" tIns="45720" rIns="91440" bIns="45720" rtlCol="0" anchor="ctr"/>
          <a:lstStyle>
            <a:lvl1pPr algn="ctr">
              <a:defRPr sz="1400">
                <a:solidFill>
                  <a:schemeClr val="tx2"/>
                </a:solidFill>
              </a:defRPr>
            </a:lvl1pPr>
          </a:lstStyle>
          <a:p>
            <a:r>
              <a:rPr lang="en-US" dirty="0" smtClean="0"/>
              <a:t>Workshop 22/11/2014, Athens, Greece</a:t>
            </a:r>
            <a:endParaRPr lang="en-US" dirty="0"/>
          </a:p>
        </p:txBody>
      </p:sp>
      <p:sp>
        <p:nvSpPr>
          <p:cNvPr id="6" name="Title 5"/>
          <p:cNvSpPr>
            <a:spLocks noGrp="1"/>
          </p:cNvSpPr>
          <p:nvPr>
            <p:ph type="ctrTitle"/>
          </p:nvPr>
        </p:nvSpPr>
        <p:spPr/>
        <p:txBody>
          <a:bodyPr/>
          <a:lstStyle/>
          <a:p>
            <a:endParaRPr lang="en-US"/>
          </a:p>
        </p:txBody>
      </p:sp>
    </p:spTree>
    <p:extLst>
      <p:ext uri="{BB962C8B-B14F-4D97-AF65-F5344CB8AC3E}">
        <p14:creationId xmlns:p14="http://schemas.microsoft.com/office/powerpoint/2010/main" val="2419345343"/>
      </p:ext>
    </p:extLst>
  </p:cSld>
  <p:clrMapOvr>
    <a:masterClrMapping/>
  </p:clrMapOvr>
  <mc:AlternateContent xmlns:mc="http://schemas.openxmlformats.org/markup-compatibility/2006" xmlns:p14="http://schemas.microsoft.com/office/powerpoint/2010/main">
    <mc:Choice Requires="p14">
      <p:transition spd="slow" p14:dur="32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2298700"/>
            <a:ext cx="9144000" cy="3344863"/>
          </a:xfr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60946881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Σκεπτικό</a:t>
            </a:r>
            <a:endParaRPr lang="en-US" dirty="0"/>
          </a:p>
        </p:txBody>
      </p:sp>
      <p:sp>
        <p:nvSpPr>
          <p:cNvPr id="2" name="Rectangle 1"/>
          <p:cNvSpPr/>
          <p:nvPr/>
        </p:nvSpPr>
        <p:spPr>
          <a:xfrm>
            <a:off x="241300" y="1759783"/>
            <a:ext cx="8699500" cy="4247317"/>
          </a:xfrm>
          <a:prstGeom prst="rect">
            <a:avLst/>
          </a:prstGeom>
        </p:spPr>
        <p:txBody>
          <a:bodyPr wrap="square">
            <a:spAutoFit/>
          </a:bodyPr>
          <a:lstStyle/>
          <a:p>
            <a:r>
              <a:rPr lang="el-GR" dirty="0"/>
              <a:t>Οι "ΠΑΡΑΛΛΗΛΟΙ ΚΟΣΜΟΙ" φιλοδοξούν να αποτελέσουν μια πρωτότυπη εκπαιδευτική και καλλιτεχνική δράση. Το θεατρικό έργο εκτός από τους διαλόγους των σκηνών θα περιλαμβάνει σκηνοθετικές, μουσικές, σκηνογραφικές και ενδυματολογικές προτάσεις για την πραγματοποίηση της παράστασης. </a:t>
            </a:r>
            <a:endParaRPr lang="en-US" dirty="0"/>
          </a:p>
          <a:p>
            <a:r>
              <a:rPr lang="el-GR" dirty="0"/>
              <a:t> </a:t>
            </a:r>
            <a:endParaRPr lang="en-US" dirty="0"/>
          </a:p>
          <a:p>
            <a:r>
              <a:rPr lang="el-GR" dirty="0"/>
              <a:t>Ο σκοπός της δραματουργίας του έργου είναι να παρουσίασει συνοπτικά, με πολύ χιούμορ και γρήγορο σκηνικό ρυθμό τη μέχρι σήμερα διαθέσιμη επιστημονική γνώση για τη δημιουργία και εξέλιξη του σύμπαντος και της ζωής. Οι πέντε πράξεις του διαρθρώνονται με συνέπεια στη χρονική διαδοχή των σημαντικότερων γεγονότων που ακολούθησαν το </a:t>
            </a:r>
            <a:r>
              <a:rPr lang="en-US" dirty="0"/>
              <a:t>Big Bang </a:t>
            </a:r>
            <a:r>
              <a:rPr lang="el-GR" dirty="0"/>
              <a:t>και την εμφάνιση της ζωής στον πλανήτη μας. Κάθε πράξη του έργου μπορεί να παρασταθεί και αυτόνομα. Είναι στη διακριτική ευχέρεια των εκπαιδευτικών και των μαθητών να επιλέξουν αν θα παραστήσουν επί σκηνής το σύνολο του έργου ή κάποια μεμονωμένη πράξη του. Σε στενή συνεργασία με τους μαθητές και εκπαιδευτικούς που θα συμμετέχουν στις πρόβες της παράστασης μπορούν να γίνουν αλλαγές και προσαρμογές του κειμένου</a:t>
            </a:r>
            <a:r>
              <a:rPr lang="el-GR" dirty="0" smtClean="0"/>
              <a:t>.</a:t>
            </a:r>
            <a:endParaRPr lang="en-US" dirty="0"/>
          </a:p>
        </p:txBody>
      </p:sp>
    </p:spTree>
    <p:extLst>
      <p:ext uri="{BB962C8B-B14F-4D97-AF65-F5344CB8AC3E}">
        <p14:creationId xmlns:p14="http://schemas.microsoft.com/office/powerpoint/2010/main" val="40072694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Σκεπτικό</a:t>
            </a:r>
            <a:endParaRPr lang="en-US" dirty="0"/>
          </a:p>
        </p:txBody>
      </p:sp>
      <p:sp>
        <p:nvSpPr>
          <p:cNvPr id="2" name="Rectangle 1"/>
          <p:cNvSpPr/>
          <p:nvPr/>
        </p:nvSpPr>
        <p:spPr>
          <a:xfrm>
            <a:off x="241300" y="2559890"/>
            <a:ext cx="8699500" cy="3139321"/>
          </a:xfrm>
          <a:prstGeom prst="rect">
            <a:avLst/>
          </a:prstGeom>
        </p:spPr>
        <p:txBody>
          <a:bodyPr wrap="square">
            <a:spAutoFit/>
          </a:bodyPr>
          <a:lstStyle/>
          <a:p>
            <a:r>
              <a:rPr lang="el-GR" dirty="0"/>
              <a:t> </a:t>
            </a:r>
            <a:endParaRPr lang="en-US" dirty="0"/>
          </a:p>
          <a:p>
            <a:r>
              <a:rPr lang="el-GR" dirty="0"/>
              <a:t>Μέσα από τη δομή και την πλοκή του έργου έγινε προσπάθεια να αναδειχθούν σημαντικές αξίες που έχουν καθορίσει τη δημιουργία και εξέλιξη της ζωής στον πλανήτη μας όπως η τυχαιότητα, η νομοτέλεια, η φυσική και προσωπική επιλογή, η εξειδίκευση, η συνεργασία, η προσαρμογή και η διαφοροποίηση. Παράλληλα δόθηκε ιδιαίτερο βάρος σε σχέσεις που έχουν εξαιρετικό ενδιαφέρον στην επιστημονική μελέτη όπως η αλληλεπίδραση κοσμικού γεγονότος, κλιματικής αλλαγής και ζωής στον πλανήτη καθώς και στην αλληλοεξάρτηση μεταξύ μικρόκοσμου και μακρόκοσμου. </a:t>
            </a:r>
            <a:endParaRPr lang="el-GR" dirty="0" smtClean="0"/>
          </a:p>
          <a:p>
            <a:r>
              <a:rPr lang="el-GR" dirty="0"/>
              <a:t>Παράλληλα γίνεται αναφορά σε προσωπικότητες που έχουν σημαντική προσφορά στην έρευνα και την ερμηνεία των φυσικών φαινομένων</a:t>
            </a:r>
            <a:r>
              <a:rPr lang="el-GR" dirty="0" smtClean="0"/>
              <a:t>.</a:t>
            </a:r>
            <a:endParaRPr lang="en-US" dirty="0"/>
          </a:p>
        </p:txBody>
      </p:sp>
    </p:spTree>
    <p:extLst>
      <p:ext uri="{BB962C8B-B14F-4D97-AF65-F5344CB8AC3E}">
        <p14:creationId xmlns:p14="http://schemas.microsoft.com/office/powerpoint/2010/main" val="11958157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Σκεπτικό</a:t>
            </a:r>
            <a:endParaRPr lang="en-US" dirty="0"/>
          </a:p>
        </p:txBody>
      </p:sp>
      <p:sp>
        <p:nvSpPr>
          <p:cNvPr id="2" name="Rectangle 1"/>
          <p:cNvSpPr/>
          <p:nvPr/>
        </p:nvSpPr>
        <p:spPr>
          <a:xfrm>
            <a:off x="241300" y="2559890"/>
            <a:ext cx="8699500" cy="2862323"/>
          </a:xfrm>
          <a:prstGeom prst="rect">
            <a:avLst/>
          </a:prstGeom>
        </p:spPr>
        <p:txBody>
          <a:bodyPr wrap="square">
            <a:spAutoFit/>
          </a:bodyPr>
          <a:lstStyle/>
          <a:p>
            <a:r>
              <a:rPr lang="el-GR" dirty="0"/>
              <a:t> </a:t>
            </a:r>
            <a:endParaRPr lang="en-US" dirty="0"/>
          </a:p>
          <a:p>
            <a:r>
              <a:rPr lang="el-GR" dirty="0"/>
              <a:t>Κατά τη δραματουργική επεξεργασία του έργου έχει σκόπιμα συνδυαστεί η χρήση της θεατρικής δράσης και του </a:t>
            </a:r>
            <a:r>
              <a:rPr lang="en-US" dirty="0"/>
              <a:t>video</a:t>
            </a:r>
            <a:r>
              <a:rPr lang="el-GR" dirty="0"/>
              <a:t> με το λόγο, τη μουσική και το τραγούδι ώστε αφενός να επιτευχθούν οι στόχοι και σκοποί της θεατρικής παράστασης και αφετέρου να δοθούν περισσότερες επιλογές στους μαθητές για τον τρόπο συμμετοχής τους στην παράσταση.</a:t>
            </a:r>
            <a:endParaRPr lang="en-US" dirty="0"/>
          </a:p>
          <a:p>
            <a:r>
              <a:rPr lang="el-GR" dirty="0"/>
              <a:t> </a:t>
            </a:r>
            <a:endParaRPr lang="en-US" dirty="0"/>
          </a:p>
          <a:p>
            <a:r>
              <a:rPr lang="el-GR" dirty="0"/>
              <a:t>Η συμμετοχή καλλιτεχνών, εκπαιδευτικών και μαθητών στη δημιουργία της παράστασης "ΠΑΡΑΛΛΗΛΟΙ ΚΟΣΜΟΙ" φιλοδοξεί να ανοίξει ένα νέο εποικοδομητικό δίαυλο επικοινωνίας ανάμεσα στις Τέχνες, τις Επιστήμες και την Εκπαίδευση.</a:t>
            </a:r>
            <a:r>
              <a:rPr lang="en-US" dirty="0"/>
              <a:t> </a:t>
            </a:r>
          </a:p>
        </p:txBody>
      </p:sp>
    </p:spTree>
    <p:extLst>
      <p:ext uri="{BB962C8B-B14F-4D97-AF65-F5344CB8AC3E}">
        <p14:creationId xmlns:p14="http://schemas.microsoft.com/office/powerpoint/2010/main" val="30265602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Οδηγίες για την υλοποίηση</a:t>
            </a:r>
            <a:endParaRPr lang="en-US" dirty="0"/>
          </a:p>
        </p:txBody>
      </p:sp>
      <p:sp>
        <p:nvSpPr>
          <p:cNvPr id="2" name="Rectangle 1"/>
          <p:cNvSpPr/>
          <p:nvPr/>
        </p:nvSpPr>
        <p:spPr>
          <a:xfrm>
            <a:off x="241300" y="2064590"/>
            <a:ext cx="8699500" cy="3970318"/>
          </a:xfrm>
          <a:prstGeom prst="rect">
            <a:avLst/>
          </a:prstGeom>
        </p:spPr>
        <p:txBody>
          <a:bodyPr wrap="square">
            <a:spAutoFit/>
          </a:bodyPr>
          <a:lstStyle/>
          <a:p>
            <a:r>
              <a:rPr lang="el-GR" dirty="0"/>
              <a:t> </a:t>
            </a:r>
            <a:endParaRPr lang="en-US" dirty="0"/>
          </a:p>
          <a:p>
            <a:pPr marL="285750" lvl="0" indent="-285750">
              <a:buFont typeface="Arial"/>
              <a:buChar char="•"/>
            </a:pPr>
            <a:r>
              <a:rPr lang="el-GR" dirty="0"/>
              <a:t>Η δράση απευθύνεται κυρίως σε μαθητές 12-16 ετών (Α’ Γυμνασίου-B΄ Λυκείου) χωρίς να αποκλείονται μεγαλύτεροι μαθητές. </a:t>
            </a:r>
            <a:endParaRPr lang="en-US" dirty="0"/>
          </a:p>
          <a:p>
            <a:endParaRPr lang="en-US" dirty="0"/>
          </a:p>
          <a:p>
            <a:pPr marL="285750" lvl="0" indent="-285750">
              <a:buFont typeface="Arial"/>
              <a:buChar char="•"/>
            </a:pPr>
            <a:r>
              <a:rPr lang="el-GR" dirty="0"/>
              <a:t>Να σημειωθεί ότι η παρουσία των συμμετεχόντων θα είναι απαραίτητη τόσο στις πρόβες και την προετοιμασία όσο και στην τελική παρουσίαση, καθώς και στις επιπλέον παραστάσεις σε περίπτωση που επιλεγούν για να συμμετάσχουν. Επίσης, 3-4 μαθητές θα επιλεχθούν να ταξιδέψουν στη Γαλλία, 1-6 Ιουνίου 2015 για να παρουσιάσουν απόσπασμα της παράστασης.</a:t>
            </a:r>
            <a:endParaRPr lang="en-US" dirty="0"/>
          </a:p>
          <a:p>
            <a:endParaRPr lang="en-US" dirty="0"/>
          </a:p>
          <a:p>
            <a:pPr marL="285750" indent="-285750">
              <a:buFont typeface="Arial"/>
              <a:buChar char="•"/>
            </a:pPr>
            <a:r>
              <a:rPr lang="en-US" dirty="0" err="1"/>
              <a:t>Υ</a:t>
            </a:r>
            <a:r>
              <a:rPr lang="en-US" dirty="0"/>
              <a:t>π</a:t>
            </a:r>
            <a:r>
              <a:rPr lang="en-US" dirty="0" err="1"/>
              <a:t>εύθυνος</a:t>
            </a:r>
            <a:r>
              <a:rPr lang="en-US" dirty="0"/>
              <a:t> </a:t>
            </a:r>
            <a:r>
              <a:rPr lang="en-US" dirty="0" err="1"/>
              <a:t>γι</a:t>
            </a:r>
            <a:r>
              <a:rPr lang="en-US" dirty="0"/>
              <a:t>α </a:t>
            </a:r>
            <a:r>
              <a:rPr lang="en-US" dirty="0" err="1"/>
              <a:t>τη</a:t>
            </a:r>
            <a:r>
              <a:rPr lang="en-US" dirty="0"/>
              <a:t> </a:t>
            </a:r>
            <a:r>
              <a:rPr lang="en-US" dirty="0" err="1"/>
              <a:t>δράση</a:t>
            </a:r>
            <a:r>
              <a:rPr lang="en-US" dirty="0"/>
              <a:t> π</a:t>
            </a:r>
            <a:r>
              <a:rPr lang="en-US" dirty="0" err="1"/>
              <a:t>ρέ</a:t>
            </a:r>
            <a:r>
              <a:rPr lang="en-US" dirty="0"/>
              <a:t>π</a:t>
            </a:r>
            <a:r>
              <a:rPr lang="en-US" dirty="0" err="1"/>
              <a:t>ει</a:t>
            </a:r>
            <a:r>
              <a:rPr lang="en-US" dirty="0"/>
              <a:t> </a:t>
            </a:r>
            <a:r>
              <a:rPr lang="en-US" dirty="0" err="1"/>
              <a:t>ν</a:t>
            </a:r>
            <a:r>
              <a:rPr lang="en-US" dirty="0"/>
              <a:t>α </a:t>
            </a:r>
            <a:r>
              <a:rPr lang="en-US" dirty="0" err="1"/>
              <a:t>είν</a:t>
            </a:r>
            <a:r>
              <a:rPr lang="en-US" dirty="0"/>
              <a:t>α</a:t>
            </a:r>
            <a:r>
              <a:rPr lang="en-US" dirty="0" err="1"/>
              <a:t>ι</a:t>
            </a:r>
            <a:r>
              <a:rPr lang="en-US" dirty="0"/>
              <a:t> </a:t>
            </a:r>
            <a:r>
              <a:rPr lang="en-US" dirty="0" err="1"/>
              <a:t>τουλάχιστον</a:t>
            </a:r>
            <a:r>
              <a:rPr lang="en-US" dirty="0"/>
              <a:t> </a:t>
            </a:r>
            <a:r>
              <a:rPr lang="en-US" dirty="0" err="1"/>
              <a:t>έν</a:t>
            </a:r>
            <a:r>
              <a:rPr lang="en-US" dirty="0"/>
              <a:t>α</a:t>
            </a:r>
            <a:r>
              <a:rPr lang="en-US" dirty="0" err="1"/>
              <a:t>ς</a:t>
            </a:r>
            <a:r>
              <a:rPr lang="en-US" dirty="0"/>
              <a:t> </a:t>
            </a:r>
            <a:r>
              <a:rPr lang="en-US" dirty="0" err="1"/>
              <a:t>εκ</a:t>
            </a:r>
            <a:r>
              <a:rPr lang="en-US" dirty="0"/>
              <a:t>πα</a:t>
            </a:r>
            <a:r>
              <a:rPr lang="en-US" dirty="0" err="1"/>
              <a:t>ιδευτικός</a:t>
            </a:r>
            <a:r>
              <a:rPr lang="en-US" dirty="0"/>
              <a:t> α</a:t>
            </a:r>
            <a:r>
              <a:rPr lang="en-US" dirty="0" err="1"/>
              <a:t>ν</a:t>
            </a:r>
            <a:r>
              <a:rPr lang="en-US" dirty="0"/>
              <a:t> </a:t>
            </a:r>
            <a:r>
              <a:rPr lang="en-US" dirty="0" err="1"/>
              <a:t>κ</a:t>
            </a:r>
            <a:r>
              <a:rPr lang="en-US" dirty="0"/>
              <a:t>α</a:t>
            </a:r>
            <a:r>
              <a:rPr lang="en-US" dirty="0" err="1"/>
              <a:t>ι</a:t>
            </a:r>
            <a:r>
              <a:rPr lang="en-US" dirty="0"/>
              <a:t> </a:t>
            </a:r>
            <a:r>
              <a:rPr lang="en-US" dirty="0" err="1"/>
              <a:t>ενθ</a:t>
            </a:r>
            <a:r>
              <a:rPr lang="en-US" dirty="0"/>
              <a:t>α</a:t>
            </a:r>
            <a:r>
              <a:rPr lang="en-US" dirty="0" err="1"/>
              <a:t>ρρύνετ</a:t>
            </a:r>
            <a:r>
              <a:rPr lang="en-US" dirty="0"/>
              <a:t>α</a:t>
            </a:r>
            <a:r>
              <a:rPr lang="en-US" dirty="0" err="1"/>
              <a:t>ι</a:t>
            </a:r>
            <a:r>
              <a:rPr lang="en-US" dirty="0"/>
              <a:t> </a:t>
            </a:r>
            <a:r>
              <a:rPr lang="en-US" dirty="0" err="1"/>
              <a:t>η</a:t>
            </a:r>
            <a:r>
              <a:rPr lang="en-US" dirty="0"/>
              <a:t> </a:t>
            </a:r>
            <a:r>
              <a:rPr lang="en-US" dirty="0" err="1"/>
              <a:t>συνεργ</a:t>
            </a:r>
            <a:r>
              <a:rPr lang="en-US" dirty="0"/>
              <a:t>α</a:t>
            </a:r>
            <a:r>
              <a:rPr lang="en-US" dirty="0" err="1"/>
              <a:t>σί</a:t>
            </a:r>
            <a:r>
              <a:rPr lang="en-US" dirty="0"/>
              <a:t>α </a:t>
            </a:r>
            <a:r>
              <a:rPr lang="en-US" dirty="0" err="1"/>
              <a:t>εκ</a:t>
            </a:r>
            <a:r>
              <a:rPr lang="en-US" dirty="0"/>
              <a:t>πα</a:t>
            </a:r>
            <a:r>
              <a:rPr lang="en-US" dirty="0" err="1"/>
              <a:t>ιδευτικών</a:t>
            </a:r>
            <a:r>
              <a:rPr lang="en-US" dirty="0"/>
              <a:t>, </a:t>
            </a:r>
            <a:r>
              <a:rPr lang="en-US" dirty="0" err="1"/>
              <a:t>ιδι</a:t>
            </a:r>
            <a:r>
              <a:rPr lang="en-US" dirty="0"/>
              <a:t>α</a:t>
            </a:r>
            <a:r>
              <a:rPr lang="en-US" dirty="0" err="1"/>
              <a:t>ίτερ</a:t>
            </a:r>
            <a:r>
              <a:rPr lang="en-US" dirty="0"/>
              <a:t>α απ</a:t>
            </a:r>
            <a:r>
              <a:rPr lang="en-US" dirty="0" err="1"/>
              <a:t>ό</a:t>
            </a:r>
            <a:r>
              <a:rPr lang="en-US" dirty="0"/>
              <a:t> </a:t>
            </a:r>
            <a:r>
              <a:rPr lang="en-US" dirty="0" err="1"/>
              <a:t>εύρος</a:t>
            </a:r>
            <a:r>
              <a:rPr lang="en-US" dirty="0"/>
              <a:t> </a:t>
            </a:r>
            <a:r>
              <a:rPr lang="en-US" dirty="0" err="1"/>
              <a:t>γνωστικών</a:t>
            </a:r>
            <a:r>
              <a:rPr lang="en-US" dirty="0"/>
              <a:t> α</a:t>
            </a:r>
            <a:r>
              <a:rPr lang="en-US" dirty="0" err="1"/>
              <a:t>ντικειμένων</a:t>
            </a:r>
            <a:r>
              <a:rPr lang="en-US" dirty="0"/>
              <a:t> (</a:t>
            </a:r>
            <a:r>
              <a:rPr lang="en-US" dirty="0" err="1"/>
              <a:t>Φυσική</a:t>
            </a:r>
            <a:r>
              <a:rPr lang="en-US" dirty="0"/>
              <a:t>, </a:t>
            </a:r>
            <a:r>
              <a:rPr lang="en-US" dirty="0" err="1"/>
              <a:t>Βιολογί</a:t>
            </a:r>
            <a:r>
              <a:rPr lang="en-US" dirty="0"/>
              <a:t>α, </a:t>
            </a:r>
            <a:r>
              <a:rPr lang="en-US" dirty="0" err="1"/>
              <a:t>Φιλολογί</a:t>
            </a:r>
            <a:r>
              <a:rPr lang="en-US" dirty="0"/>
              <a:t>α, </a:t>
            </a:r>
            <a:r>
              <a:rPr lang="en-US" dirty="0" err="1"/>
              <a:t>Κ</a:t>
            </a:r>
            <a:r>
              <a:rPr lang="en-US" dirty="0"/>
              <a:t>α</a:t>
            </a:r>
            <a:r>
              <a:rPr lang="en-US" dirty="0" err="1"/>
              <a:t>λλιτεχνικά</a:t>
            </a:r>
            <a:r>
              <a:rPr lang="en-US" dirty="0"/>
              <a:t>, </a:t>
            </a:r>
            <a:r>
              <a:rPr lang="en-US" dirty="0" err="1"/>
              <a:t>Μουσική</a:t>
            </a:r>
            <a:r>
              <a:rPr lang="en-US" dirty="0"/>
              <a:t>, </a:t>
            </a:r>
            <a:r>
              <a:rPr lang="en-US" dirty="0" err="1"/>
              <a:t>Πληροφορική</a:t>
            </a:r>
            <a:r>
              <a:rPr lang="en-US" dirty="0"/>
              <a:t>). </a:t>
            </a:r>
          </a:p>
        </p:txBody>
      </p:sp>
    </p:spTree>
    <p:extLst>
      <p:ext uri="{BB962C8B-B14F-4D97-AF65-F5344CB8AC3E}">
        <p14:creationId xmlns:p14="http://schemas.microsoft.com/office/powerpoint/2010/main" val="126405952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Οδηγίες για την υλοποίηση</a:t>
            </a:r>
            <a:endParaRPr lang="en-US" dirty="0"/>
          </a:p>
        </p:txBody>
      </p:sp>
      <p:sp>
        <p:nvSpPr>
          <p:cNvPr id="2" name="Rectangle 1"/>
          <p:cNvSpPr/>
          <p:nvPr/>
        </p:nvSpPr>
        <p:spPr>
          <a:xfrm>
            <a:off x="241300" y="2420190"/>
            <a:ext cx="8699500" cy="3139321"/>
          </a:xfrm>
          <a:prstGeom prst="rect">
            <a:avLst/>
          </a:prstGeom>
        </p:spPr>
        <p:txBody>
          <a:bodyPr wrap="square">
            <a:spAutoFit/>
          </a:bodyPr>
          <a:lstStyle/>
          <a:p>
            <a:pPr marL="285750" lvl="0" indent="-285750">
              <a:buFont typeface="Arial"/>
              <a:buChar char="•"/>
            </a:pPr>
            <a:r>
              <a:rPr lang="el-GR" dirty="0" smtClean="0"/>
              <a:t>Τα </a:t>
            </a:r>
            <a:r>
              <a:rPr lang="el-GR" dirty="0"/>
              <a:t>σχολεία θα λάβουν το ενδεικτικό σενάριο «Παράλληλοι κόσμοι» του Πέτρου Αλατζά.</a:t>
            </a:r>
            <a:endParaRPr lang="en-US" dirty="0"/>
          </a:p>
          <a:p>
            <a:endParaRPr lang="en-US" dirty="0"/>
          </a:p>
          <a:p>
            <a:pPr marL="285750" lvl="0" indent="-285750">
              <a:buFont typeface="Arial"/>
              <a:buChar char="•"/>
            </a:pPr>
            <a:r>
              <a:rPr lang="el-GR" dirty="0" smtClean="0"/>
              <a:t>Οι </a:t>
            </a:r>
            <a:r>
              <a:rPr lang="el-GR" dirty="0"/>
              <a:t>μαθητές θα χωριστούν σε ομάδες εργασίας ανάλογα με τη δραστηριότητα που θα επιλέξουν:</a:t>
            </a:r>
            <a:endParaRPr lang="en-US" dirty="0"/>
          </a:p>
          <a:p>
            <a:pPr marL="742950" lvl="1" indent="-285750">
              <a:buFont typeface="Arial"/>
              <a:buChar char="•"/>
            </a:pPr>
            <a:r>
              <a:rPr lang="el-GR" dirty="0"/>
              <a:t>Αναθεώρηση-ολοκλήρωση σεναρίου </a:t>
            </a:r>
            <a:endParaRPr lang="en-US" dirty="0"/>
          </a:p>
          <a:p>
            <a:pPr marL="742950" lvl="1" indent="-285750">
              <a:buFont typeface="Arial"/>
              <a:buChar char="•"/>
            </a:pPr>
            <a:r>
              <a:rPr lang="el-GR" dirty="0"/>
              <a:t>Δραματοποίηση σεναρίου </a:t>
            </a:r>
            <a:endParaRPr lang="en-US" dirty="0"/>
          </a:p>
          <a:p>
            <a:pPr marL="742950" lvl="1" indent="-285750">
              <a:buFont typeface="Arial"/>
              <a:buChar char="•"/>
            </a:pPr>
            <a:r>
              <a:rPr lang="el-GR" dirty="0"/>
              <a:t>Σύνθεση και εκτέλεση μουσικής επένδυσης</a:t>
            </a:r>
            <a:endParaRPr lang="en-US" dirty="0"/>
          </a:p>
          <a:p>
            <a:pPr marL="742950" lvl="1" indent="-285750">
              <a:buFont typeface="Arial"/>
              <a:buChar char="•"/>
            </a:pPr>
            <a:r>
              <a:rPr lang="el-GR" dirty="0"/>
              <a:t>Σύνθεση και εκτέλεση χορογραφίας</a:t>
            </a:r>
            <a:endParaRPr lang="en-US" dirty="0"/>
          </a:p>
          <a:p>
            <a:pPr marL="742950" lvl="1" indent="-285750">
              <a:buFont typeface="Arial"/>
              <a:buChar char="•"/>
            </a:pPr>
            <a:r>
              <a:rPr lang="el-GR" dirty="0"/>
              <a:t>Σχεδιασμό και δημιουργία σκηνικών και κοστουμιών</a:t>
            </a:r>
            <a:endParaRPr lang="en-US" dirty="0"/>
          </a:p>
          <a:p>
            <a:pPr marL="742950" lvl="1" indent="-285750">
              <a:buFont typeface="Arial"/>
              <a:buChar char="•"/>
            </a:pPr>
            <a:r>
              <a:rPr lang="el-GR" dirty="0"/>
              <a:t>Επιλογή/παραγωγή </a:t>
            </a:r>
            <a:r>
              <a:rPr lang="en-US" dirty="0"/>
              <a:t>video</a:t>
            </a:r>
          </a:p>
        </p:txBody>
      </p:sp>
    </p:spTree>
    <p:extLst>
      <p:ext uri="{BB962C8B-B14F-4D97-AF65-F5344CB8AC3E}">
        <p14:creationId xmlns:p14="http://schemas.microsoft.com/office/powerpoint/2010/main" val="301036350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Οδηγίες για την υλοποίηση</a:t>
            </a:r>
            <a:endParaRPr lang="en-US" dirty="0"/>
          </a:p>
        </p:txBody>
      </p:sp>
      <p:sp>
        <p:nvSpPr>
          <p:cNvPr id="2" name="Rectangle 1"/>
          <p:cNvSpPr/>
          <p:nvPr/>
        </p:nvSpPr>
        <p:spPr>
          <a:xfrm>
            <a:off x="241300" y="2915490"/>
            <a:ext cx="8699500" cy="2585323"/>
          </a:xfrm>
          <a:prstGeom prst="rect">
            <a:avLst/>
          </a:prstGeom>
        </p:spPr>
        <p:txBody>
          <a:bodyPr wrap="square">
            <a:spAutoFit/>
          </a:bodyPr>
          <a:lstStyle/>
          <a:p>
            <a:pPr marL="285750" lvl="0" indent="-285750">
              <a:buFont typeface="Arial"/>
              <a:buChar char="•"/>
            </a:pPr>
            <a:r>
              <a:rPr lang="el-GR" dirty="0"/>
              <a:t>Για την ομάδα των </a:t>
            </a:r>
            <a:r>
              <a:rPr lang="el-GR" dirty="0" smtClean="0"/>
              <a:t>μαθητών ο </a:t>
            </a:r>
            <a:r>
              <a:rPr lang="el-GR" dirty="0"/>
              <a:t>ελάχιστος αριθμός των συμμετεχόντων καθορίζεται από τα ενδεικτικά σενάρια.</a:t>
            </a:r>
            <a:endParaRPr lang="en-US" dirty="0"/>
          </a:p>
          <a:p>
            <a:r>
              <a:rPr lang="el-GR" dirty="0"/>
              <a:t> </a:t>
            </a:r>
            <a:endParaRPr lang="en-US" dirty="0"/>
          </a:p>
          <a:p>
            <a:pPr marL="285750" lvl="0" indent="-285750">
              <a:buFont typeface="Arial"/>
              <a:buChar char="•"/>
            </a:pPr>
            <a:r>
              <a:rPr lang="el-GR" dirty="0"/>
              <a:t>Η υπεύθυνη για τα </a:t>
            </a:r>
            <a:r>
              <a:rPr lang="en-US" dirty="0"/>
              <a:t>video </a:t>
            </a:r>
            <a:r>
              <a:rPr lang="el-GR" dirty="0"/>
              <a:t>ομάδα σε περίπτωση που χρησιμοποιήσει </a:t>
            </a:r>
            <a:r>
              <a:rPr lang="en-US" dirty="0"/>
              <a:t>vide</a:t>
            </a:r>
            <a:r>
              <a:rPr lang="el-GR" dirty="0"/>
              <a:t>ο από το διαδίκτυο θα πρέπει να ελέγξει την άδεια χρήσης τους.</a:t>
            </a:r>
            <a:endParaRPr lang="en-US" dirty="0"/>
          </a:p>
          <a:p>
            <a:r>
              <a:rPr lang="el-GR" dirty="0"/>
              <a:t> </a:t>
            </a:r>
            <a:endParaRPr lang="en-US" dirty="0"/>
          </a:p>
          <a:p>
            <a:pPr marL="285750" lvl="0" indent="-285750">
              <a:buFont typeface="Arial"/>
              <a:buChar char="•"/>
            </a:pPr>
            <a:r>
              <a:rPr lang="el-GR" dirty="0"/>
              <a:t>Θα πραγματοποιούνται περιοδικά </a:t>
            </a:r>
            <a:r>
              <a:rPr lang="en-US" dirty="0"/>
              <a:t>workshop </a:t>
            </a:r>
            <a:r>
              <a:rPr lang="el-GR" dirty="0"/>
              <a:t>υποστήριξης των εκπαιδευτικών.</a:t>
            </a:r>
            <a:endParaRPr lang="en-US" dirty="0"/>
          </a:p>
          <a:p>
            <a:r>
              <a:rPr lang="el-GR" dirty="0"/>
              <a:t> </a:t>
            </a:r>
            <a:endParaRPr lang="en-US" dirty="0"/>
          </a:p>
          <a:p>
            <a:pPr marL="285750" lvl="0" indent="-285750">
              <a:buFont typeface="Arial"/>
              <a:buChar char="•"/>
            </a:pPr>
            <a:r>
              <a:rPr lang="el-GR" dirty="0"/>
              <a:t>Θα πραγματοποιηθούν πρόβες με την υποστήριξη των διοργανωτών.</a:t>
            </a:r>
            <a:endParaRPr lang="en-US" dirty="0"/>
          </a:p>
        </p:txBody>
      </p:sp>
    </p:spTree>
    <p:extLst>
      <p:ext uri="{BB962C8B-B14F-4D97-AF65-F5344CB8AC3E}">
        <p14:creationId xmlns:p14="http://schemas.microsoft.com/office/powerpoint/2010/main" val="197551970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213" r="-9"/>
          <a:stretch/>
        </p:blipFill>
        <p:spPr>
          <a:xfrm>
            <a:off x="0" y="6007100"/>
            <a:ext cx="9144000" cy="850900"/>
          </a:xfrm>
        </p:spPr>
      </p:pic>
      <p:sp>
        <p:nvSpPr>
          <p:cNvPr id="3" name="Title 2"/>
          <p:cNvSpPr>
            <a:spLocks noGrp="1"/>
          </p:cNvSpPr>
          <p:nvPr>
            <p:ph type="title"/>
          </p:nvPr>
        </p:nvSpPr>
        <p:spPr/>
        <p:txBody>
          <a:bodyPr/>
          <a:lstStyle/>
          <a:p>
            <a:r>
              <a:rPr lang="el-GR" dirty="0" smtClean="0"/>
              <a:t>Οδηγίες για την υλοποίηση</a:t>
            </a:r>
            <a:endParaRPr lang="en-US" dirty="0"/>
          </a:p>
        </p:txBody>
      </p:sp>
      <p:sp>
        <p:nvSpPr>
          <p:cNvPr id="2" name="Rectangle 1"/>
          <p:cNvSpPr/>
          <p:nvPr/>
        </p:nvSpPr>
        <p:spPr>
          <a:xfrm>
            <a:off x="241300" y="1759783"/>
            <a:ext cx="8699500" cy="4247317"/>
          </a:xfrm>
          <a:prstGeom prst="rect">
            <a:avLst/>
          </a:prstGeom>
        </p:spPr>
        <p:txBody>
          <a:bodyPr wrap="square">
            <a:spAutoFit/>
          </a:bodyPr>
          <a:lstStyle/>
          <a:p>
            <a:pPr marL="285750" lvl="0" indent="-285750">
              <a:buFont typeface="Arial"/>
              <a:buChar char="•"/>
            </a:pPr>
            <a:r>
              <a:rPr lang="el-GR" dirty="0"/>
              <a:t>Η τελική παρουσίαση των πράξεων θα γίνει τον Απρίλιο 2015</a:t>
            </a:r>
            <a:endParaRPr lang="en-US" dirty="0"/>
          </a:p>
          <a:p>
            <a:pPr marL="742950" lvl="1" indent="-285750">
              <a:buFont typeface="Arial"/>
              <a:buChar char="•"/>
            </a:pPr>
            <a:r>
              <a:rPr lang="el-GR" dirty="0"/>
              <a:t>Παράλληλα, βράβευση καλύτερων σχολείων (Καλύτερη σκηνοθεσία, Καλύτερη διασκευή/προσαρμογή σεναρίου, Καλύτερη μουσική επένδυση, Καλύτερα σκηνικά και κοστούμια) και</a:t>
            </a:r>
            <a:endParaRPr lang="en-US" dirty="0"/>
          </a:p>
          <a:p>
            <a:pPr marL="742950" lvl="1" indent="-285750">
              <a:buFont typeface="Arial"/>
              <a:buChar char="•"/>
            </a:pPr>
            <a:r>
              <a:rPr lang="el-GR" dirty="0"/>
              <a:t>Επιλογή καλύτερων μαθητών στον κάθε ρόλο</a:t>
            </a:r>
            <a:endParaRPr lang="en-US" dirty="0"/>
          </a:p>
          <a:p>
            <a:r>
              <a:rPr lang="el-GR" dirty="0"/>
              <a:t> </a:t>
            </a:r>
            <a:endParaRPr lang="en-US" dirty="0"/>
          </a:p>
          <a:p>
            <a:pPr marL="285750" lvl="0" indent="-285750">
              <a:buFont typeface="Arial"/>
              <a:buChar char="•"/>
            </a:pPr>
            <a:r>
              <a:rPr lang="el-GR" dirty="0"/>
              <a:t>Θα παρουσιαστεί σύντομο απόσπασμα από 3-4 μαθητές στο Διεθνές Συνέδριο «Science &amp; You» που θα διεξαχθεί στο Nancy της Γαλλίας, 1-6 Ιουνίου του 2015.</a:t>
            </a:r>
            <a:endParaRPr lang="en-US" dirty="0"/>
          </a:p>
          <a:p>
            <a:r>
              <a:rPr lang="el-GR" dirty="0"/>
              <a:t> </a:t>
            </a:r>
            <a:endParaRPr lang="en-US" dirty="0"/>
          </a:p>
          <a:p>
            <a:pPr marL="285750" lvl="0" indent="-285750">
              <a:buFont typeface="Arial"/>
              <a:buChar char="•"/>
            </a:pPr>
            <a:r>
              <a:rPr lang="el-GR" dirty="0"/>
              <a:t>Θα παρουσιαστεί ολοκληρωμένη παράσταση από τους επιλαχόντες μαθητές τον Ιούλιο 2015 στο ευρύ κοινό.</a:t>
            </a:r>
            <a:endParaRPr lang="en-US" dirty="0"/>
          </a:p>
          <a:p>
            <a:r>
              <a:rPr lang="el-GR" dirty="0"/>
              <a:t> </a:t>
            </a:r>
            <a:endParaRPr lang="en-US" dirty="0"/>
          </a:p>
          <a:p>
            <a:pPr marL="285750" indent="-285750">
              <a:buFont typeface="Arial"/>
              <a:buChar char="•"/>
            </a:pPr>
            <a:r>
              <a:rPr lang="en-US" dirty="0" err="1"/>
              <a:t>Θ</a:t>
            </a:r>
            <a:r>
              <a:rPr lang="en-US" dirty="0"/>
              <a:t>α πα</a:t>
            </a:r>
            <a:r>
              <a:rPr lang="en-US" dirty="0" err="1"/>
              <a:t>ρουσι</a:t>
            </a:r>
            <a:r>
              <a:rPr lang="en-US" dirty="0"/>
              <a:t>α</a:t>
            </a:r>
            <a:r>
              <a:rPr lang="en-US" dirty="0" err="1"/>
              <a:t>στεί</a:t>
            </a:r>
            <a:r>
              <a:rPr lang="en-US" dirty="0"/>
              <a:t> </a:t>
            </a:r>
            <a:r>
              <a:rPr lang="en-US" dirty="0" err="1"/>
              <a:t>ξ</a:t>
            </a:r>
            <a:r>
              <a:rPr lang="en-US" dirty="0"/>
              <a:t>α</a:t>
            </a:r>
            <a:r>
              <a:rPr lang="en-US" dirty="0" err="1"/>
              <a:t>νά</a:t>
            </a:r>
            <a:r>
              <a:rPr lang="en-US" dirty="0"/>
              <a:t> </a:t>
            </a:r>
            <a:r>
              <a:rPr lang="en-US" dirty="0" err="1"/>
              <a:t>η</a:t>
            </a:r>
            <a:r>
              <a:rPr lang="en-US" dirty="0"/>
              <a:t> </a:t>
            </a:r>
            <a:r>
              <a:rPr lang="en-US" dirty="0" err="1"/>
              <a:t>ολοκληρωμένη</a:t>
            </a:r>
            <a:r>
              <a:rPr lang="en-US" dirty="0"/>
              <a:t> πα</a:t>
            </a:r>
            <a:r>
              <a:rPr lang="en-US" dirty="0" err="1"/>
              <a:t>ράστ</a:t>
            </a:r>
            <a:r>
              <a:rPr lang="en-US" dirty="0"/>
              <a:t>α</a:t>
            </a:r>
            <a:r>
              <a:rPr lang="en-US" dirty="0" err="1"/>
              <a:t>ση</a:t>
            </a:r>
            <a:r>
              <a:rPr lang="en-US" dirty="0"/>
              <a:t> </a:t>
            </a:r>
            <a:r>
              <a:rPr lang="en-US" dirty="0" err="1"/>
              <a:t>στο</a:t>
            </a:r>
            <a:r>
              <a:rPr lang="en-US" dirty="0"/>
              <a:t> π</a:t>
            </a:r>
            <a:r>
              <a:rPr lang="en-US" dirty="0" err="1"/>
              <a:t>λ</a:t>
            </a:r>
            <a:r>
              <a:rPr lang="en-US" dirty="0"/>
              <a:t>α</a:t>
            </a:r>
            <a:r>
              <a:rPr lang="en-US" dirty="0" err="1"/>
              <a:t>ίσιο</a:t>
            </a:r>
            <a:r>
              <a:rPr lang="en-US" dirty="0"/>
              <a:t> </a:t>
            </a:r>
            <a:r>
              <a:rPr lang="en-US" dirty="0" err="1"/>
              <a:t>του</a:t>
            </a:r>
            <a:r>
              <a:rPr lang="en-US" dirty="0"/>
              <a:t> </a:t>
            </a:r>
            <a:r>
              <a:rPr lang="en-US" dirty="0" err="1"/>
              <a:t>Διεθνούς</a:t>
            </a:r>
            <a:r>
              <a:rPr lang="en-US" dirty="0"/>
              <a:t> </a:t>
            </a:r>
            <a:r>
              <a:rPr lang="en-US" dirty="0" err="1"/>
              <a:t>Συνεδρίου</a:t>
            </a:r>
            <a:r>
              <a:rPr lang="en-US" dirty="0"/>
              <a:t> </a:t>
            </a:r>
            <a:r>
              <a:rPr lang="en-US" dirty="0" err="1"/>
              <a:t>του</a:t>
            </a:r>
            <a:r>
              <a:rPr lang="en-US" dirty="0"/>
              <a:t> </a:t>
            </a:r>
            <a:r>
              <a:rPr lang="en-US" dirty="0" err="1"/>
              <a:t>Ευρω</a:t>
            </a:r>
            <a:r>
              <a:rPr lang="en-US" dirty="0"/>
              <a:t>πα</a:t>
            </a:r>
            <a:r>
              <a:rPr lang="en-US" dirty="0" err="1"/>
              <a:t>ϊκού</a:t>
            </a:r>
            <a:r>
              <a:rPr lang="en-US" dirty="0"/>
              <a:t> </a:t>
            </a:r>
            <a:r>
              <a:rPr lang="en-US" dirty="0" err="1"/>
              <a:t>Έργου</a:t>
            </a:r>
            <a:r>
              <a:rPr lang="en-US" dirty="0"/>
              <a:t> CREAT-IT  </a:t>
            </a:r>
            <a:r>
              <a:rPr lang="en-US" dirty="0" err="1"/>
              <a:t>τον</a:t>
            </a:r>
            <a:r>
              <a:rPr lang="en-US" dirty="0"/>
              <a:t> </a:t>
            </a:r>
            <a:r>
              <a:rPr lang="en-US" dirty="0" err="1"/>
              <a:t>Οκτώ</a:t>
            </a:r>
            <a:r>
              <a:rPr lang="en-US" dirty="0"/>
              <a:t>β</a:t>
            </a:r>
            <a:r>
              <a:rPr lang="en-US" dirty="0" err="1"/>
              <a:t>ριο</a:t>
            </a:r>
            <a:r>
              <a:rPr lang="en-US" dirty="0"/>
              <a:t> 2015 </a:t>
            </a:r>
            <a:r>
              <a:rPr lang="en-US" dirty="0" err="1"/>
              <a:t>τόσο</a:t>
            </a:r>
            <a:r>
              <a:rPr lang="en-US" dirty="0"/>
              <a:t> </a:t>
            </a:r>
            <a:r>
              <a:rPr lang="en-US" dirty="0" err="1"/>
              <a:t>γι</a:t>
            </a:r>
            <a:r>
              <a:rPr lang="en-US" dirty="0"/>
              <a:t>α </a:t>
            </a:r>
            <a:r>
              <a:rPr lang="en-US" dirty="0" err="1"/>
              <a:t>τους</a:t>
            </a:r>
            <a:r>
              <a:rPr lang="en-US" dirty="0"/>
              <a:t> </a:t>
            </a:r>
            <a:r>
              <a:rPr lang="en-US" dirty="0" err="1"/>
              <a:t>συνέδρους</a:t>
            </a:r>
            <a:r>
              <a:rPr lang="en-US" dirty="0"/>
              <a:t> </a:t>
            </a:r>
            <a:r>
              <a:rPr lang="en-US" dirty="0" err="1"/>
              <a:t>όσο</a:t>
            </a:r>
            <a:r>
              <a:rPr lang="en-US" dirty="0"/>
              <a:t> </a:t>
            </a:r>
            <a:r>
              <a:rPr lang="en-US" dirty="0" err="1"/>
              <a:t>κ</a:t>
            </a:r>
            <a:r>
              <a:rPr lang="en-US" dirty="0"/>
              <a:t>α</a:t>
            </a:r>
            <a:r>
              <a:rPr lang="en-US" dirty="0" err="1"/>
              <a:t>ι</a:t>
            </a:r>
            <a:r>
              <a:rPr lang="en-US" dirty="0"/>
              <a:t> </a:t>
            </a:r>
            <a:r>
              <a:rPr lang="en-US" dirty="0" err="1"/>
              <a:t>γι</a:t>
            </a:r>
            <a:r>
              <a:rPr lang="en-US" dirty="0"/>
              <a:t>α </a:t>
            </a:r>
            <a:r>
              <a:rPr lang="en-US" dirty="0" err="1"/>
              <a:t>το</a:t>
            </a:r>
            <a:r>
              <a:rPr lang="en-US" dirty="0"/>
              <a:t> </a:t>
            </a:r>
            <a:r>
              <a:rPr lang="en-US" dirty="0" err="1"/>
              <a:t>ευρύ</a:t>
            </a:r>
            <a:r>
              <a:rPr lang="en-US" dirty="0"/>
              <a:t> </a:t>
            </a:r>
            <a:r>
              <a:rPr lang="en-US" dirty="0" err="1"/>
              <a:t>κοινό</a:t>
            </a:r>
            <a:r>
              <a:rPr lang="en-US" dirty="0"/>
              <a:t>. </a:t>
            </a:r>
          </a:p>
        </p:txBody>
      </p:sp>
    </p:spTree>
    <p:extLst>
      <p:ext uri="{BB962C8B-B14F-4D97-AF65-F5344CB8AC3E}">
        <p14:creationId xmlns:p14="http://schemas.microsoft.com/office/powerpoint/2010/main" val="3007538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Παιδαγωγικό </a:t>
            </a:r>
            <a:r>
              <a:rPr lang="el-GR" dirty="0" smtClean="0"/>
              <a:t>Πλαίσιο </a:t>
            </a:r>
            <a:r>
              <a:rPr lang="en-US" dirty="0" smtClean="0"/>
              <a:t>CREAT-IT</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6524" r="5957"/>
          <a:stretch/>
        </p:blipFill>
        <p:spPr>
          <a:xfrm>
            <a:off x="1511300" y="1690602"/>
            <a:ext cx="6121400" cy="4811797"/>
          </a:xfrm>
          <a:prstGeom prst="rect">
            <a:avLst/>
          </a:prstGeom>
        </p:spPr>
      </p:pic>
    </p:spTree>
    <p:extLst>
      <p:ext uri="{BB962C8B-B14F-4D97-AF65-F5344CB8AC3E}">
        <p14:creationId xmlns:p14="http://schemas.microsoft.com/office/powerpoint/2010/main" val="347840897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4Ps of engagement in creative</a:t>
            </a:r>
            <a:br>
              <a:rPr lang="en-US" dirty="0"/>
            </a:br>
            <a:r>
              <a:rPr lang="en-US" dirty="0"/>
              <a:t>science </a:t>
            </a:r>
            <a:r>
              <a:rPr lang="en-US" dirty="0" smtClean="0"/>
              <a:t>education</a:t>
            </a:r>
            <a:endParaRPr lang="en-US" dirty="0"/>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46900" y="1335003"/>
            <a:ext cx="1371600" cy="1078162"/>
          </a:xfrm>
          <a:prstGeom prst="rect">
            <a:avLst/>
          </a:prstGeom>
          <a:ln>
            <a:noFill/>
          </a:ln>
          <a:effectLst>
            <a:softEdge rad="112500"/>
          </a:effectLst>
        </p:spPr>
      </p:pic>
      <p:sp>
        <p:nvSpPr>
          <p:cNvPr id="2" name="Rectangle 1"/>
          <p:cNvSpPr/>
          <p:nvPr/>
        </p:nvSpPr>
        <p:spPr>
          <a:xfrm>
            <a:off x="457200" y="2564685"/>
            <a:ext cx="8229600" cy="3693319"/>
          </a:xfrm>
          <a:prstGeom prst="rect">
            <a:avLst/>
          </a:prstGeom>
        </p:spPr>
        <p:txBody>
          <a:bodyPr wrap="square">
            <a:spAutoFit/>
          </a:bodyPr>
          <a:lstStyle/>
          <a:p>
            <a:pPr marL="285750" indent="-285750">
              <a:buFont typeface="Wingdings" charset="2"/>
              <a:buChar char="ü"/>
            </a:pPr>
            <a:r>
              <a:rPr lang="en-US" b="1" dirty="0" smtClean="0"/>
              <a:t>Pluralities</a:t>
            </a:r>
            <a:r>
              <a:rPr lang="el-GR" b="1" dirty="0" smtClean="0"/>
              <a:t> (πολλαπλότητες)</a:t>
            </a:r>
            <a:r>
              <a:rPr lang="en-US" dirty="0" smtClean="0"/>
              <a:t>: </a:t>
            </a:r>
            <a:r>
              <a:rPr lang="en-US" dirty="0"/>
              <a:t>opportunities for learners and adult professionals to experiment with </a:t>
            </a:r>
            <a:r>
              <a:rPr lang="en-US" dirty="0" smtClean="0"/>
              <a:t>many</a:t>
            </a:r>
            <a:r>
              <a:rPr lang="el-GR" dirty="0" smtClean="0"/>
              <a:t> </a:t>
            </a:r>
            <a:r>
              <a:rPr lang="en-US" dirty="0" smtClean="0"/>
              <a:t>different </a:t>
            </a:r>
            <a:r>
              <a:rPr lang="en-US" dirty="0"/>
              <a:t>places, activities, personal identities, and </a:t>
            </a:r>
            <a:r>
              <a:rPr lang="en-US" dirty="0" smtClean="0"/>
              <a:t>people</a:t>
            </a:r>
            <a:endParaRPr lang="el-GR" dirty="0" smtClean="0"/>
          </a:p>
          <a:p>
            <a:pPr marL="285750" indent="-285750">
              <a:buFont typeface="Wingdings" charset="2"/>
              <a:buChar char="ü"/>
            </a:pPr>
            <a:endParaRPr lang="en-US" dirty="0"/>
          </a:p>
          <a:p>
            <a:pPr marL="285750" indent="-285750">
              <a:buFont typeface="Wingdings" charset="2"/>
              <a:buChar char="ü"/>
            </a:pPr>
            <a:r>
              <a:rPr lang="en-US" b="1" dirty="0" smtClean="0"/>
              <a:t>Possibilities</a:t>
            </a:r>
            <a:r>
              <a:rPr lang="el-GR" b="1" dirty="0" smtClean="0"/>
              <a:t> (δυνατότητες)</a:t>
            </a:r>
            <a:r>
              <a:rPr lang="en-US" dirty="0" smtClean="0"/>
              <a:t>: </a:t>
            </a:r>
            <a:r>
              <a:rPr lang="en-US" dirty="0"/>
              <a:t>opportunities for possibility thinking, transitioning from what is to </a:t>
            </a:r>
            <a:r>
              <a:rPr lang="en-US" dirty="0" smtClean="0"/>
              <a:t>what</a:t>
            </a:r>
            <a:r>
              <a:rPr lang="el-GR" dirty="0" smtClean="0"/>
              <a:t> </a:t>
            </a:r>
            <a:r>
              <a:rPr lang="en-US" dirty="0" smtClean="0"/>
              <a:t>might </a:t>
            </a:r>
            <a:r>
              <a:rPr lang="en-US" dirty="0"/>
              <a:t>be, in open possibility </a:t>
            </a:r>
            <a:r>
              <a:rPr lang="en-US" dirty="0" smtClean="0"/>
              <a:t>spaces</a:t>
            </a:r>
            <a:endParaRPr lang="el-GR" dirty="0" smtClean="0"/>
          </a:p>
          <a:p>
            <a:pPr marL="285750" indent="-285750">
              <a:buFont typeface="Wingdings" charset="2"/>
              <a:buChar char="ü"/>
            </a:pPr>
            <a:endParaRPr lang="en-US" dirty="0"/>
          </a:p>
          <a:p>
            <a:pPr marL="285750" indent="-285750">
              <a:buFont typeface="Wingdings" charset="2"/>
              <a:buChar char="ü"/>
            </a:pPr>
            <a:r>
              <a:rPr lang="en-US" b="1" dirty="0" smtClean="0"/>
              <a:t>Participation</a:t>
            </a:r>
            <a:r>
              <a:rPr lang="el-GR" b="1" dirty="0" smtClean="0"/>
              <a:t> (συμμετοχή)</a:t>
            </a:r>
            <a:r>
              <a:rPr lang="en-US" dirty="0" smtClean="0"/>
              <a:t>: </a:t>
            </a:r>
            <a:r>
              <a:rPr lang="en-US" dirty="0"/>
              <a:t>opportunities for learners and adult professionals to take action, </a:t>
            </a:r>
            <a:r>
              <a:rPr lang="en-US" dirty="0" smtClean="0"/>
              <a:t>make</a:t>
            </a:r>
            <a:r>
              <a:rPr lang="el-GR" dirty="0" smtClean="0"/>
              <a:t> </a:t>
            </a:r>
            <a:r>
              <a:rPr lang="en-US" dirty="0" smtClean="0"/>
              <a:t>themselves </a:t>
            </a:r>
            <a:r>
              <a:rPr lang="en-US" dirty="0"/>
              <a:t>visible on their own terms, and act as agents of </a:t>
            </a:r>
            <a:r>
              <a:rPr lang="en-US" dirty="0" smtClean="0"/>
              <a:t>change</a:t>
            </a:r>
            <a:endParaRPr lang="el-GR" dirty="0" smtClean="0"/>
          </a:p>
          <a:p>
            <a:endParaRPr lang="en-US" dirty="0"/>
          </a:p>
          <a:p>
            <a:pPr marL="285750" indent="-285750">
              <a:buFont typeface="Wingdings" charset="2"/>
              <a:buChar char="ü"/>
            </a:pPr>
            <a:r>
              <a:rPr lang="en-US" b="1" dirty="0" smtClean="0"/>
              <a:t>Playfulness</a:t>
            </a:r>
            <a:r>
              <a:rPr lang="el-GR" b="1" dirty="0" smtClean="0"/>
              <a:t> (παιχνίδισμα)</a:t>
            </a:r>
            <a:r>
              <a:rPr lang="en-US" dirty="0" smtClean="0"/>
              <a:t>: </a:t>
            </a:r>
            <a:r>
              <a:rPr lang="en-US" dirty="0"/>
              <a:t>opportunities for learners and adult professionals to learn, create and </a:t>
            </a:r>
            <a:r>
              <a:rPr lang="en-US" dirty="0" smtClean="0"/>
              <a:t>self</a:t>
            </a:r>
            <a:r>
              <a:rPr lang="el-GR" dirty="0" smtClean="0"/>
              <a:t>-</a:t>
            </a:r>
            <a:r>
              <a:rPr lang="en-US" dirty="0" smtClean="0"/>
              <a:t>create</a:t>
            </a:r>
            <a:r>
              <a:rPr lang="el-GR" dirty="0" smtClean="0"/>
              <a:t> </a:t>
            </a:r>
            <a:r>
              <a:rPr lang="en-US" dirty="0" smtClean="0"/>
              <a:t>in </a:t>
            </a:r>
            <a:r>
              <a:rPr lang="en-US" dirty="0"/>
              <a:t>emotionally rich, learning environments.</a:t>
            </a:r>
          </a:p>
        </p:txBody>
      </p:sp>
    </p:spTree>
    <p:extLst>
      <p:ext uri="{BB962C8B-B14F-4D97-AF65-F5344CB8AC3E}">
        <p14:creationId xmlns:p14="http://schemas.microsoft.com/office/powerpoint/2010/main" val="9649268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91136"/>
            <a:ext cx="8229599" cy="4444722"/>
          </a:xfrm>
        </p:spPr>
        <p:txBody>
          <a:bodyPr>
            <a:normAutofit fontScale="85000" lnSpcReduction="20000"/>
          </a:bodyPr>
          <a:lstStyle/>
          <a:p>
            <a:pPr marL="0" indent="0">
              <a:buNone/>
            </a:pPr>
            <a:r>
              <a:rPr lang="en-US" b="1" dirty="0" smtClean="0"/>
              <a:t>CREAT-IT project aims to take forward the agenda of practitioner led change at a European level by introducing creativity in science education</a:t>
            </a:r>
            <a:r>
              <a:rPr lang="en-US" dirty="0" smtClean="0"/>
              <a:t>. At the level of individual teachers this implies getting three things to happen:</a:t>
            </a:r>
            <a:endParaRPr lang="en-US" dirty="0"/>
          </a:p>
          <a:p>
            <a:r>
              <a:rPr lang="en-US" u="sng" dirty="0"/>
              <a:t>Individual teachers need to become aware of specific weaknesses in their own practice. </a:t>
            </a:r>
            <a:r>
              <a:rPr lang="en-US" dirty="0"/>
              <a:t>In most cases, this not only involves building an awareness of what they do but the mindset underlying it.</a:t>
            </a:r>
          </a:p>
          <a:p>
            <a:r>
              <a:rPr lang="en-US" u="sng" dirty="0"/>
              <a:t>Individual teachers need to be motivated to make necessary improvements. </a:t>
            </a:r>
            <a:r>
              <a:rPr lang="en-US" dirty="0"/>
              <a:t>In general this requires a deeper change in motivation that cannot be achieved through changing material incentives. Such changes come about when teachers have high expectations, a shared sense of purpose, and above all, a collective belief in their common ability to make a difference to the education of the children they serve.</a:t>
            </a:r>
          </a:p>
          <a:p>
            <a:r>
              <a:rPr lang="en-US" u="sng" dirty="0"/>
              <a:t>Individual teachers need to gain understanding of specific best practices. </a:t>
            </a:r>
            <a:r>
              <a:rPr lang="en-US" dirty="0"/>
              <a:t>In general, this can only be achieved through training and demonstration of such practices in authentic settings.</a:t>
            </a:r>
          </a:p>
          <a:p>
            <a:endParaRPr lang="en-US" dirty="0"/>
          </a:p>
        </p:txBody>
      </p:sp>
      <p:sp>
        <p:nvSpPr>
          <p:cNvPr id="3" name="Title 2"/>
          <p:cNvSpPr>
            <a:spLocks noGrp="1"/>
          </p:cNvSpPr>
          <p:nvPr>
            <p:ph type="title"/>
          </p:nvPr>
        </p:nvSpPr>
        <p:spPr/>
        <p:txBody>
          <a:bodyPr/>
          <a:lstStyle/>
          <a:p>
            <a:r>
              <a:rPr lang="en-US" dirty="0" smtClean="0"/>
              <a:t>Aims</a:t>
            </a:r>
            <a:endParaRPr lang="en-US" dirty="0"/>
          </a:p>
        </p:txBody>
      </p:sp>
    </p:spTree>
    <p:extLst>
      <p:ext uri="{BB962C8B-B14F-4D97-AF65-F5344CB8AC3E}">
        <p14:creationId xmlns:p14="http://schemas.microsoft.com/office/powerpoint/2010/main" val="7680345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1375" y="2469473"/>
            <a:ext cx="4286251" cy="3982128"/>
          </a:xfrm>
        </p:spPr>
        <p:txBody>
          <a:bodyPr>
            <a:normAutofit/>
          </a:bodyPr>
          <a:lstStyle/>
          <a:p>
            <a:pPr lvl="0"/>
            <a:r>
              <a:rPr lang="en-US" sz="1400" b="1" dirty="0" smtClean="0"/>
              <a:t>Discipline </a:t>
            </a:r>
            <a:r>
              <a:rPr lang="en-US" sz="1400" b="1" dirty="0"/>
              <a:t>knowledge</a:t>
            </a:r>
            <a:r>
              <a:rPr lang="en-US" sz="1400" dirty="0"/>
              <a:t>: allowing space for the rigorous discipline knowledge of both sciences and the arts, as well as understanding how creativity might interact with these disciplinary knowledge bases differently, albeit in the context of science education.</a:t>
            </a:r>
          </a:p>
          <a:p>
            <a:pPr lvl="0"/>
            <a:r>
              <a:rPr lang="en-US" sz="1400" b="1" dirty="0"/>
              <a:t>Possibilities</a:t>
            </a:r>
            <a:r>
              <a:rPr lang="en-US" sz="1400" dirty="0"/>
              <a:t>: allow for multiple possibilities both in terms of thinking and spaces, and know when it is appropriate to narrow or broaden these.</a:t>
            </a:r>
          </a:p>
          <a:p>
            <a:pPr lvl="0"/>
            <a:r>
              <a:rPr lang="en-US" sz="1400" b="1" dirty="0"/>
              <a:t>Ethics and trusteeship</a:t>
            </a:r>
            <a:r>
              <a:rPr lang="en-US" sz="1400" dirty="0"/>
              <a:t>: consider ethics of creative science processes and products, guided in decision-making by what matters to the community, and act as ‘trustees’ of its outcomes.</a:t>
            </a:r>
          </a:p>
          <a:p>
            <a:pPr lvl="0"/>
            <a:r>
              <a:rPr lang="en-US" sz="1400" b="1" dirty="0" smtClean="0"/>
              <a:t>Empowerment </a:t>
            </a:r>
            <a:r>
              <a:rPr lang="en-US" sz="1400" b="1" dirty="0"/>
              <a:t>and agency</a:t>
            </a:r>
            <a:r>
              <a:rPr lang="en-US" sz="1400" dirty="0"/>
              <a:t>: allow learners and adult professionals to gain a greater sense of their own agency and self-expression, to be more creative scientists and science teachers</a:t>
            </a:r>
            <a:r>
              <a:rPr lang="en-US" sz="1400" dirty="0" smtClean="0"/>
              <a:t>.</a:t>
            </a:r>
            <a:endParaRPr lang="en-US" sz="1400" dirty="0"/>
          </a:p>
        </p:txBody>
      </p:sp>
      <p:sp>
        <p:nvSpPr>
          <p:cNvPr id="3" name="Title 2"/>
          <p:cNvSpPr>
            <a:spLocks noGrp="1"/>
          </p:cNvSpPr>
          <p:nvPr>
            <p:ph type="title"/>
          </p:nvPr>
        </p:nvSpPr>
        <p:spPr/>
        <p:txBody>
          <a:bodyPr/>
          <a:lstStyle/>
          <a:p>
            <a:r>
              <a:rPr lang="en-US" dirty="0"/>
              <a:t>8</a:t>
            </a:r>
            <a:r>
              <a:rPr lang="en-US" dirty="0" smtClean="0"/>
              <a:t> </a:t>
            </a:r>
            <a:r>
              <a:rPr lang="en-US" dirty="0"/>
              <a:t>CREAT-IT </a:t>
            </a:r>
            <a:r>
              <a:rPr lang="en-US" dirty="0" smtClean="0"/>
              <a:t>pedagogical </a:t>
            </a:r>
            <a:r>
              <a:rPr lang="en-US" dirty="0"/>
              <a:t>principles </a:t>
            </a:r>
          </a:p>
        </p:txBody>
      </p:sp>
      <p:sp>
        <p:nvSpPr>
          <p:cNvPr id="4" name="Content Placeholder 1"/>
          <p:cNvSpPr txBox="1">
            <a:spLocks/>
          </p:cNvSpPr>
          <p:nvPr/>
        </p:nvSpPr>
        <p:spPr>
          <a:xfrm>
            <a:off x="206375" y="2507573"/>
            <a:ext cx="4444999" cy="31693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400" b="1" dirty="0" smtClean="0"/>
              <a:t>Individual, collaborative and communal activities for change -</a:t>
            </a:r>
            <a:r>
              <a:rPr lang="en-US" sz="1400" dirty="0" smtClean="0"/>
              <a:t> all three ways of engaging.</a:t>
            </a:r>
          </a:p>
          <a:p>
            <a:r>
              <a:rPr lang="en-US" sz="1400" b="1" dirty="0" smtClean="0"/>
              <a:t>Risk, immersion and play</a:t>
            </a:r>
            <a:r>
              <a:rPr lang="en-US" sz="1400" dirty="0" smtClean="0"/>
              <a:t>: creating literal space as well as ‘thinking’ space for these to occur. </a:t>
            </a:r>
          </a:p>
          <a:p>
            <a:r>
              <a:rPr lang="en-US" sz="1400" b="1" dirty="0" smtClean="0"/>
              <a:t>Dialogue</a:t>
            </a:r>
            <a:r>
              <a:rPr lang="en-US" sz="1400" dirty="0" smtClean="0"/>
              <a:t>: between people, disciplines, creativity and identity, and ideas - acknowledging embodiment, and allowing for irreconcilable difference.  </a:t>
            </a:r>
          </a:p>
          <a:p>
            <a:pPr lvl="0"/>
            <a:r>
              <a:rPr lang="en-US" sz="1400" b="1" dirty="0" smtClean="0"/>
              <a:t>Interrelationship </a:t>
            </a:r>
            <a:r>
              <a:rPr lang="en-US" sz="1400" b="1" dirty="0"/>
              <a:t>of different ways of thinking around a shared ‘thread’ or ‘</a:t>
            </a:r>
            <a:r>
              <a:rPr lang="en-US" sz="1400" b="1" dirty="0" err="1"/>
              <a:t>throughline</a:t>
            </a:r>
            <a:r>
              <a:rPr lang="en-US" sz="1400" b="1" dirty="0"/>
              <a:t>’</a:t>
            </a:r>
            <a:r>
              <a:rPr lang="en-US" sz="1400" dirty="0"/>
              <a:t>: multiple ways of thinking (e.g. problem-finding/solving, exploring, reasoning, reflecting, questioning, experimenting) focused around shared arts/science threads or </a:t>
            </a:r>
            <a:r>
              <a:rPr lang="en-US" sz="1400" dirty="0" err="1"/>
              <a:t>throughlines</a:t>
            </a:r>
            <a:r>
              <a:rPr lang="en-US" sz="1400" dirty="0" smtClean="0"/>
              <a:t>.</a:t>
            </a:r>
          </a:p>
          <a:p>
            <a:endParaRPr lang="en-US" sz="1400" dirty="0" smtClean="0"/>
          </a:p>
          <a:p>
            <a:endParaRPr lang="en-US" sz="1400" dirty="0"/>
          </a:p>
        </p:txBody>
      </p:sp>
    </p:spTree>
    <p:extLst>
      <p:ext uri="{BB962C8B-B14F-4D97-AF65-F5344CB8AC3E}">
        <p14:creationId xmlns:p14="http://schemas.microsoft.com/office/powerpoint/2010/main" val="9484851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Πλάνο Εφαρμογής της Δράσης</a:t>
            </a:r>
            <a:endParaRPr lang="en-US" dirty="0"/>
          </a:p>
        </p:txBody>
      </p:sp>
      <p:pic>
        <p:nvPicPr>
          <p:cNvPr id="4" name="Picture 3">
            <a:hlinkClick r:id="rId2" action="ppaction://hlinkfile"/>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2300" y="2095500"/>
            <a:ext cx="3241499" cy="4089400"/>
          </a:xfrm>
          <a:prstGeom prst="rect">
            <a:avLst/>
          </a:prstGeom>
        </p:spPr>
      </p:pic>
      <p:pic>
        <p:nvPicPr>
          <p:cNvPr id="6" name="Picture 5">
            <a:hlinkClick r:id="rId4" action="ppaction://hlinkfile"/>
          </p:cNvPr>
          <p:cNvPicPr>
            <a:picLocks noChangeAspect="1"/>
          </p:cNvPicPr>
          <p:nvPr/>
        </p:nvPicPr>
        <p:blipFill>
          <a:blip r:embed="rId5"/>
          <a:stretch>
            <a:fillRect/>
          </a:stretch>
        </p:blipFill>
        <p:spPr>
          <a:xfrm>
            <a:off x="4565650" y="2463800"/>
            <a:ext cx="3721100" cy="3721100"/>
          </a:xfrm>
          <a:prstGeom prst="rect">
            <a:avLst/>
          </a:prstGeom>
        </p:spPr>
      </p:pic>
    </p:spTree>
    <p:extLst>
      <p:ext uri="{BB962C8B-B14F-4D97-AF65-F5344CB8AC3E}">
        <p14:creationId xmlns:p14="http://schemas.microsoft.com/office/powerpoint/2010/main" val="12616360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lgn="ctr">
              <a:buNone/>
            </a:pPr>
            <a:r>
              <a:rPr lang="en-US" dirty="0" smtClean="0">
                <a:hlinkClick r:id="rId2"/>
              </a:rPr>
              <a:t>sotiriou@scienceview.gr</a:t>
            </a:r>
            <a:r>
              <a:rPr lang="en-US" dirty="0" smtClean="0"/>
              <a:t> </a:t>
            </a:r>
          </a:p>
          <a:p>
            <a:pPr marL="0" indent="0" algn="ctr">
              <a:buNone/>
            </a:pPr>
            <a:endParaRPr lang="en-US" dirty="0" smtClean="0"/>
          </a:p>
          <a:p>
            <a:pPr marL="0" indent="0" algn="ctr">
              <a:buNone/>
            </a:pPr>
            <a:r>
              <a:rPr lang="el-GR" dirty="0" smtClean="0"/>
              <a:t>Πληροφορίες και υλικό</a:t>
            </a:r>
            <a:r>
              <a:rPr lang="en-US" dirty="0" smtClean="0"/>
              <a:t>:</a:t>
            </a:r>
          </a:p>
          <a:p>
            <a:pPr marL="0" indent="0" algn="ctr">
              <a:buNone/>
            </a:pPr>
            <a:r>
              <a:rPr lang="en-US" dirty="0" smtClean="0">
                <a:hlinkClick r:id="rId3"/>
              </a:rPr>
              <a:t>www.scienceview.gr</a:t>
            </a:r>
            <a:endParaRPr lang="en-US" dirty="0" smtClean="0"/>
          </a:p>
          <a:p>
            <a:pPr marL="0" indent="0" algn="ctr">
              <a:buNone/>
            </a:pPr>
            <a:r>
              <a:rPr lang="en-US" dirty="0" smtClean="0">
                <a:hlinkClick r:id="rId4"/>
              </a:rPr>
              <a:t>www.creatit-project.eu</a:t>
            </a:r>
            <a:r>
              <a:rPr lang="en-US" dirty="0" smtClean="0"/>
              <a:t> </a:t>
            </a:r>
          </a:p>
          <a:p>
            <a:pPr marL="0" indent="0" algn="ctr">
              <a:buNone/>
            </a:pPr>
            <a:r>
              <a:rPr lang="en-US" dirty="0" smtClean="0">
                <a:hlinkClick r:id="rId5" action="ppaction://hlinkfile"/>
              </a:rPr>
              <a:t>lsst.weebly.com</a:t>
            </a:r>
            <a:endParaRPr lang="en-US" dirty="0" smtClean="0"/>
          </a:p>
          <a:p>
            <a:pPr marL="0" indent="0" algn="ctr">
              <a:buNone/>
            </a:pPr>
            <a:r>
              <a:rPr lang="en-US" dirty="0">
                <a:hlinkClick r:id="rId6"/>
              </a:rPr>
              <a:t>http://portal.opendiscoveryspace.eu/community/culture-creativity-curiosity-</a:t>
            </a:r>
            <a:r>
              <a:rPr lang="en-US" dirty="0" smtClean="0">
                <a:hlinkClick r:id="rId6"/>
              </a:rPr>
              <a:t>413201</a:t>
            </a:r>
            <a:r>
              <a:rPr lang="en-US" dirty="0" smtClean="0"/>
              <a:t> </a:t>
            </a:r>
          </a:p>
          <a:p>
            <a:pPr marL="0" indent="0" algn="ctr">
              <a:buNone/>
            </a:pPr>
            <a:r>
              <a:rPr lang="en-US" dirty="0">
                <a:hlinkClick r:id="rId7"/>
              </a:rPr>
              <a:t>http://portal.opendiscoveryspace.eu/community/science-theater-</a:t>
            </a:r>
            <a:r>
              <a:rPr lang="en-US" dirty="0" smtClean="0">
                <a:hlinkClick r:id="rId7"/>
              </a:rPr>
              <a:t>774520</a:t>
            </a:r>
            <a:r>
              <a:rPr lang="en-US" dirty="0" smtClean="0"/>
              <a:t> </a:t>
            </a:r>
            <a:endParaRPr lang="en-US" dirty="0"/>
          </a:p>
        </p:txBody>
      </p:sp>
      <p:sp>
        <p:nvSpPr>
          <p:cNvPr id="3" name="Title 2"/>
          <p:cNvSpPr>
            <a:spLocks noGrp="1"/>
          </p:cNvSpPr>
          <p:nvPr>
            <p:ph type="title"/>
          </p:nvPr>
        </p:nvSpPr>
        <p:spPr/>
        <p:txBody>
          <a:bodyPr/>
          <a:lstStyle/>
          <a:p>
            <a:r>
              <a:rPr lang="el-GR" dirty="0" smtClean="0"/>
              <a:t>Ευχαριστώ</a:t>
            </a:r>
            <a:r>
              <a:rPr lang="en-US" dirty="0" smtClean="0"/>
              <a:t>!</a:t>
            </a:r>
            <a:endParaRPr lang="en-US" dirty="0"/>
          </a:p>
        </p:txBody>
      </p:sp>
    </p:spTree>
    <p:extLst>
      <p:ext uri="{BB962C8B-B14F-4D97-AF65-F5344CB8AC3E}">
        <p14:creationId xmlns:p14="http://schemas.microsoft.com/office/powerpoint/2010/main" val="2769826390"/>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hlinkClick r:id="rId2"/>
              </a:rPr>
              <a:t>http://warpit.masmimetar.com/survey/index.php?loginSID=4cfec7080011942-</a:t>
            </a:r>
            <a:r>
              <a:rPr lang="en-US" dirty="0" smtClean="0">
                <a:hlinkClick r:id="rId2"/>
              </a:rPr>
              <a:t>11986</a:t>
            </a:r>
            <a:endParaRPr lang="en-US" dirty="0" smtClean="0"/>
          </a:p>
          <a:p>
            <a:pPr marL="0" indent="0">
              <a:buNone/>
            </a:pPr>
            <a:endParaRPr lang="en-US" dirty="0"/>
          </a:p>
          <a:p>
            <a:pPr marL="0" indent="0">
              <a:buNone/>
            </a:pPr>
            <a:r>
              <a:rPr lang="en-US" dirty="0" smtClean="0"/>
              <a:t>Code: </a:t>
            </a:r>
            <a:r>
              <a:rPr lang="en-US" i="1" dirty="0" smtClean="0"/>
              <a:t>GR01ST</a:t>
            </a:r>
          </a:p>
          <a:p>
            <a:pPr marL="0" indent="0">
              <a:buNone/>
            </a:pPr>
            <a:endParaRPr lang="en-US" dirty="0" smtClean="0"/>
          </a:p>
          <a:p>
            <a:pPr marL="0" indent="0">
              <a:buNone/>
            </a:pPr>
            <a:endParaRPr lang="en-US" dirty="0"/>
          </a:p>
          <a:p>
            <a:pPr marL="0" indent="0">
              <a:buNone/>
            </a:pPr>
            <a:endParaRPr lang="en-US" dirty="0"/>
          </a:p>
        </p:txBody>
      </p:sp>
      <p:sp>
        <p:nvSpPr>
          <p:cNvPr id="3" name="Title 2"/>
          <p:cNvSpPr>
            <a:spLocks noGrp="1"/>
          </p:cNvSpPr>
          <p:nvPr>
            <p:ph type="title"/>
          </p:nvPr>
        </p:nvSpPr>
        <p:spPr/>
        <p:txBody>
          <a:bodyPr/>
          <a:lstStyle/>
          <a:p>
            <a:r>
              <a:rPr lang="el-GR" dirty="0" smtClean="0"/>
              <a:t>Αξιολόγηση</a:t>
            </a:r>
            <a:endParaRPr lang="en-US" dirty="0"/>
          </a:p>
        </p:txBody>
      </p:sp>
    </p:spTree>
    <p:extLst>
      <p:ext uri="{BB962C8B-B14F-4D97-AF65-F5344CB8AC3E}">
        <p14:creationId xmlns:p14="http://schemas.microsoft.com/office/powerpoint/2010/main" val="6485410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 name="Picture 1"/>
          <p:cNvPicPr>
            <a:picLocks noChangeAspect="1"/>
          </p:cNvPicPr>
          <p:nvPr/>
        </p:nvPicPr>
        <p:blipFill>
          <a:blip r:embed="rId2"/>
          <a:stretch>
            <a:fillRect/>
          </a:stretch>
        </p:blipFill>
        <p:spPr>
          <a:xfrm>
            <a:off x="219487" y="718223"/>
            <a:ext cx="8716167" cy="5886765"/>
          </a:xfrm>
          <a:prstGeom prst="rect">
            <a:avLst/>
          </a:prstGeom>
        </p:spPr>
      </p:pic>
      <p:sp>
        <p:nvSpPr>
          <p:cNvPr id="5" name="Content Placeholder 4"/>
          <p:cNvSpPr>
            <a:spLocks noGrp="1"/>
          </p:cNvSpPr>
          <p:nvPr>
            <p:ph idx="1"/>
          </p:nvPr>
        </p:nvSpPr>
        <p:spPr/>
        <p:txBody>
          <a:bodyPr/>
          <a:lstStyle/>
          <a:p>
            <a:endParaRPr lang="en-US"/>
          </a:p>
        </p:txBody>
      </p:sp>
    </p:spTree>
    <p:extLst>
      <p:ext uri="{BB962C8B-B14F-4D97-AF65-F5344CB8AC3E}">
        <p14:creationId xmlns:p14="http://schemas.microsoft.com/office/powerpoint/2010/main" val="2229518260"/>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9431"/>
            <a:ext cx="8229599" cy="4998802"/>
          </a:xfrm>
        </p:spPr>
        <p:txBody>
          <a:bodyPr>
            <a:normAutofit fontScale="92500" lnSpcReduction="10000"/>
          </a:bodyPr>
          <a:lstStyle/>
          <a:p>
            <a:r>
              <a:rPr lang="en-US" b="1" dirty="0"/>
              <a:t>To propose a methodology for the effective introduction of creativity and innovation in schools</a:t>
            </a:r>
            <a:r>
              <a:rPr lang="en-US" dirty="0"/>
              <a:t>, </a:t>
            </a:r>
            <a:r>
              <a:rPr lang="en-US" dirty="0" smtClean="0"/>
              <a:t>a </a:t>
            </a:r>
            <a:r>
              <a:rPr lang="en-US" dirty="0"/>
              <a:t>new approach to stimulating, incubating, and accelerating creativity and innovation which is strongly driven by users’ </a:t>
            </a:r>
            <a:r>
              <a:rPr lang="en-US" dirty="0" smtClean="0"/>
              <a:t>needs (</a:t>
            </a:r>
            <a:r>
              <a:rPr lang="en-US" b="1" dirty="0"/>
              <a:t>CREAT-IT pedagogical </a:t>
            </a:r>
            <a:r>
              <a:rPr lang="en-US" b="1" dirty="0" smtClean="0"/>
              <a:t>framework</a:t>
            </a:r>
            <a:r>
              <a:rPr lang="en-US" dirty="0" smtClean="0"/>
              <a:t>). </a:t>
            </a:r>
          </a:p>
          <a:p>
            <a:r>
              <a:rPr lang="en-US" b="1" dirty="0"/>
              <a:t>To design and develop training material and users’ communities for teacher training</a:t>
            </a:r>
            <a:r>
              <a:rPr lang="en-US" dirty="0"/>
              <a:t>, so as to utilize the outcomes of the proposed methodology afterwards in their </a:t>
            </a:r>
            <a:r>
              <a:rPr lang="en-US" dirty="0" smtClean="0"/>
              <a:t>classrooms </a:t>
            </a:r>
            <a:r>
              <a:rPr lang="en-US" b="1" dirty="0" smtClean="0"/>
              <a:t>(late </a:t>
            </a:r>
            <a:r>
              <a:rPr lang="en-US" b="1" dirty="0"/>
              <a:t>primary and early secondary school </a:t>
            </a:r>
            <a:r>
              <a:rPr lang="en-US" b="1" dirty="0" smtClean="0"/>
              <a:t>teachers)</a:t>
            </a:r>
            <a:r>
              <a:rPr lang="en-US" dirty="0" smtClean="0"/>
              <a:t> </a:t>
            </a:r>
          </a:p>
          <a:p>
            <a:r>
              <a:rPr lang="en-US" b="1" dirty="0"/>
              <a:t>To implement a wide-spread training approach for teachers, facilitating intake of creative Science Education practices in schools.</a:t>
            </a:r>
            <a:r>
              <a:rPr lang="en-US" dirty="0"/>
              <a:t> </a:t>
            </a:r>
            <a:endParaRPr lang="en-US" dirty="0" smtClean="0"/>
          </a:p>
          <a:p>
            <a:r>
              <a:rPr lang="en-US" b="1" dirty="0"/>
              <a:t>To provide guidelines towards the continued communication and exploitation of results by the education community</a:t>
            </a:r>
            <a:r>
              <a:rPr lang="en-US" dirty="0" smtClean="0"/>
              <a:t>.</a:t>
            </a:r>
          </a:p>
          <a:p>
            <a:r>
              <a:rPr lang="en-US" b="1" dirty="0"/>
              <a:t>To systematically evaluate the CREAT-IT approach</a:t>
            </a:r>
            <a:r>
              <a:rPr lang="en-US" dirty="0"/>
              <a:t>. </a:t>
            </a:r>
            <a:r>
              <a:rPr lang="en-US" dirty="0" smtClean="0"/>
              <a:t> </a:t>
            </a:r>
          </a:p>
          <a:p>
            <a:endParaRPr lang="en-US" dirty="0" smtClean="0"/>
          </a:p>
          <a:p>
            <a:endParaRPr lang="en-US" dirty="0"/>
          </a:p>
        </p:txBody>
      </p:sp>
      <p:sp>
        <p:nvSpPr>
          <p:cNvPr id="3" name="Title 2"/>
          <p:cNvSpPr>
            <a:spLocks noGrp="1"/>
          </p:cNvSpPr>
          <p:nvPr>
            <p:ph type="title"/>
          </p:nvPr>
        </p:nvSpPr>
        <p:spPr>
          <a:xfrm>
            <a:off x="457200" y="338328"/>
            <a:ext cx="8229600" cy="951103"/>
          </a:xfrm>
        </p:spPr>
        <p:txBody>
          <a:bodyPr/>
          <a:lstStyle/>
          <a:p>
            <a:r>
              <a:rPr lang="en-US" dirty="0" smtClean="0"/>
              <a:t>Objectives</a:t>
            </a:r>
            <a:endParaRPr lang="en-US" dirty="0"/>
          </a:p>
        </p:txBody>
      </p:sp>
    </p:spTree>
    <p:extLst>
      <p:ext uri="{BB962C8B-B14F-4D97-AF65-F5344CB8AC3E}">
        <p14:creationId xmlns:p14="http://schemas.microsoft.com/office/powerpoint/2010/main" val="42074429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51375" y="2469473"/>
            <a:ext cx="4286251" cy="3982128"/>
          </a:xfrm>
        </p:spPr>
        <p:txBody>
          <a:bodyPr>
            <a:normAutofit/>
          </a:bodyPr>
          <a:lstStyle/>
          <a:p>
            <a:pPr lvl="0"/>
            <a:r>
              <a:rPr lang="en-US" sz="1400" b="1" dirty="0" smtClean="0"/>
              <a:t>Discipline </a:t>
            </a:r>
            <a:r>
              <a:rPr lang="en-US" sz="1400" b="1" dirty="0"/>
              <a:t>knowledge</a:t>
            </a:r>
            <a:r>
              <a:rPr lang="en-US" sz="1400" dirty="0"/>
              <a:t>: allowing space for the rigorous discipline knowledge of both sciences and the arts, as well as understanding how creativity might interact with these disciplinary knowledge bases differently, albeit in the context of science education.</a:t>
            </a:r>
          </a:p>
          <a:p>
            <a:pPr lvl="0"/>
            <a:r>
              <a:rPr lang="en-US" sz="1400" b="1" dirty="0"/>
              <a:t>Possibilities</a:t>
            </a:r>
            <a:r>
              <a:rPr lang="en-US" sz="1400" dirty="0"/>
              <a:t>: allow for multiple possibilities both in terms of thinking and spaces, and know when it is appropriate to narrow or broaden these.</a:t>
            </a:r>
          </a:p>
          <a:p>
            <a:pPr lvl="0"/>
            <a:r>
              <a:rPr lang="en-US" sz="1400" b="1" dirty="0"/>
              <a:t>Ethics and trusteeship</a:t>
            </a:r>
            <a:r>
              <a:rPr lang="en-US" sz="1400" dirty="0"/>
              <a:t>: consider ethics of creative science processes and products, guided in decision-making by what matters to the community, and act as ‘trustees’ of its outcomes.</a:t>
            </a:r>
          </a:p>
          <a:p>
            <a:pPr lvl="0"/>
            <a:r>
              <a:rPr lang="en-US" sz="1400" b="1" dirty="0" smtClean="0"/>
              <a:t>Empowerment </a:t>
            </a:r>
            <a:r>
              <a:rPr lang="en-US" sz="1400" b="1" dirty="0"/>
              <a:t>and agency</a:t>
            </a:r>
            <a:r>
              <a:rPr lang="en-US" sz="1400" dirty="0"/>
              <a:t>: allow learners and adult professionals to gain a greater sense of their own agency and self-expression, to be more creative scientists and science teachers</a:t>
            </a:r>
            <a:r>
              <a:rPr lang="en-US" sz="1400" dirty="0" smtClean="0"/>
              <a:t>.</a:t>
            </a:r>
            <a:endParaRPr lang="en-US" sz="1400" dirty="0"/>
          </a:p>
        </p:txBody>
      </p:sp>
      <p:sp>
        <p:nvSpPr>
          <p:cNvPr id="3" name="Title 2"/>
          <p:cNvSpPr>
            <a:spLocks noGrp="1"/>
          </p:cNvSpPr>
          <p:nvPr>
            <p:ph type="title"/>
          </p:nvPr>
        </p:nvSpPr>
        <p:spPr/>
        <p:txBody>
          <a:bodyPr/>
          <a:lstStyle/>
          <a:p>
            <a:r>
              <a:rPr lang="en-US" dirty="0"/>
              <a:t>8</a:t>
            </a:r>
            <a:r>
              <a:rPr lang="en-US" dirty="0" smtClean="0"/>
              <a:t> </a:t>
            </a:r>
            <a:r>
              <a:rPr lang="en-US" dirty="0"/>
              <a:t>CREAT-IT </a:t>
            </a:r>
            <a:r>
              <a:rPr lang="en-US" dirty="0" smtClean="0"/>
              <a:t>pedagogical </a:t>
            </a:r>
            <a:r>
              <a:rPr lang="en-US" dirty="0"/>
              <a:t>principles </a:t>
            </a:r>
          </a:p>
        </p:txBody>
      </p:sp>
      <p:sp>
        <p:nvSpPr>
          <p:cNvPr id="4" name="Content Placeholder 1"/>
          <p:cNvSpPr txBox="1">
            <a:spLocks/>
          </p:cNvSpPr>
          <p:nvPr/>
        </p:nvSpPr>
        <p:spPr>
          <a:xfrm>
            <a:off x="206375" y="2507573"/>
            <a:ext cx="4444999" cy="3169328"/>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sz="1400" b="1" dirty="0" smtClean="0"/>
              <a:t>Individual, collaborative and communal activities for change -</a:t>
            </a:r>
            <a:r>
              <a:rPr lang="en-US" sz="1400" dirty="0" smtClean="0"/>
              <a:t> all three ways of engaging.</a:t>
            </a:r>
          </a:p>
          <a:p>
            <a:r>
              <a:rPr lang="en-US" sz="1400" b="1" dirty="0" smtClean="0"/>
              <a:t>Risk, immersion and play</a:t>
            </a:r>
            <a:r>
              <a:rPr lang="en-US" sz="1400" dirty="0" smtClean="0"/>
              <a:t>: creating literal space as well as ‘thinking’ space for these to occur. </a:t>
            </a:r>
          </a:p>
          <a:p>
            <a:r>
              <a:rPr lang="en-US" sz="1400" b="1" dirty="0" smtClean="0"/>
              <a:t>Dialogue</a:t>
            </a:r>
            <a:r>
              <a:rPr lang="en-US" sz="1400" dirty="0" smtClean="0"/>
              <a:t>: between people, disciplines, creativity and identity, and ideas - acknowledging embodiment, and allowing for irreconcilable difference.  </a:t>
            </a:r>
          </a:p>
          <a:p>
            <a:pPr lvl="0"/>
            <a:r>
              <a:rPr lang="en-US" sz="1400" b="1" dirty="0" smtClean="0"/>
              <a:t>Interrelationship </a:t>
            </a:r>
            <a:r>
              <a:rPr lang="en-US" sz="1400" b="1" dirty="0"/>
              <a:t>of different ways of thinking around a shared ‘thread’ or ‘</a:t>
            </a:r>
            <a:r>
              <a:rPr lang="en-US" sz="1400" b="1" dirty="0" err="1"/>
              <a:t>throughline</a:t>
            </a:r>
            <a:r>
              <a:rPr lang="en-US" sz="1400" b="1" dirty="0"/>
              <a:t>’</a:t>
            </a:r>
            <a:r>
              <a:rPr lang="en-US" sz="1400" dirty="0"/>
              <a:t>: multiple ways of thinking (e.g. problem-finding/solving, exploring, reasoning, reflecting, questioning, experimenting) focused around shared arts/science threads or </a:t>
            </a:r>
            <a:r>
              <a:rPr lang="en-US" sz="1400" dirty="0" err="1"/>
              <a:t>throughlines</a:t>
            </a:r>
            <a:r>
              <a:rPr lang="en-US" sz="1400" dirty="0" smtClean="0"/>
              <a:t>.</a:t>
            </a:r>
          </a:p>
          <a:p>
            <a:endParaRPr lang="en-US" sz="1400" dirty="0" smtClean="0"/>
          </a:p>
          <a:p>
            <a:endParaRPr lang="en-US" sz="1400" dirty="0"/>
          </a:p>
        </p:txBody>
      </p:sp>
    </p:spTree>
    <p:extLst>
      <p:ext uri="{BB962C8B-B14F-4D97-AF65-F5344CB8AC3E}">
        <p14:creationId xmlns:p14="http://schemas.microsoft.com/office/powerpoint/2010/main" val="1227886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9" b="-187"/>
          <a:stretch/>
        </p:blipFill>
        <p:spPr>
          <a:xfrm>
            <a:off x="1347788" y="1460500"/>
            <a:ext cx="6399212" cy="5397500"/>
          </a:xfrm>
        </p:spPr>
      </p:pic>
      <p:sp>
        <p:nvSpPr>
          <p:cNvPr id="3" name="Title 2"/>
          <p:cNvSpPr>
            <a:spLocks noGrp="1"/>
          </p:cNvSpPr>
          <p:nvPr>
            <p:ph type="title"/>
          </p:nvPr>
        </p:nvSpPr>
        <p:spPr/>
        <p:txBody>
          <a:bodyPr/>
          <a:lstStyle/>
          <a:p>
            <a:r>
              <a:rPr lang="en-US" dirty="0" smtClean="0"/>
              <a:t>Learning Activities of IBSE</a:t>
            </a:r>
            <a:endParaRPr lang="en-US" dirty="0"/>
          </a:p>
        </p:txBody>
      </p:sp>
    </p:spTree>
    <p:extLst>
      <p:ext uri="{BB962C8B-B14F-4D97-AF65-F5344CB8AC3E}">
        <p14:creationId xmlns:p14="http://schemas.microsoft.com/office/powerpoint/2010/main" val="1324593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435" r="-649"/>
          <a:stretch/>
        </p:blipFill>
        <p:spPr>
          <a:xfrm>
            <a:off x="687968" y="1254125"/>
            <a:ext cx="7998832" cy="5283068"/>
          </a:xfrm>
        </p:spPr>
      </p:pic>
      <p:sp>
        <p:nvSpPr>
          <p:cNvPr id="3" name="Title 2"/>
          <p:cNvSpPr>
            <a:spLocks noGrp="1"/>
          </p:cNvSpPr>
          <p:nvPr>
            <p:ph type="title"/>
          </p:nvPr>
        </p:nvSpPr>
        <p:spPr>
          <a:xfrm>
            <a:off x="457200" y="338328"/>
            <a:ext cx="8229600" cy="915797"/>
          </a:xfrm>
        </p:spPr>
        <p:txBody>
          <a:bodyPr/>
          <a:lstStyle/>
          <a:p>
            <a:r>
              <a:rPr lang="en-US" dirty="0" smtClean="0"/>
              <a:t>Approach/Framework</a:t>
            </a:r>
            <a:endParaRPr lang="en-US" dirty="0"/>
          </a:p>
        </p:txBody>
      </p:sp>
      <p:sp>
        <p:nvSpPr>
          <p:cNvPr id="2" name="Rectangle 1"/>
          <p:cNvSpPr/>
          <p:nvPr/>
        </p:nvSpPr>
        <p:spPr>
          <a:xfrm>
            <a:off x="0" y="1553882"/>
            <a:ext cx="2838824" cy="14492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2">
                    <a:lumMod val="75000"/>
                  </a:schemeClr>
                </a:solidFill>
              </a:rPr>
              <a:t>Focus Groups of Teachers from 6 countries (≈ 100 in total) participated in a survey to express their view and needs</a:t>
            </a:r>
            <a:endParaRPr lang="en-US" dirty="0">
              <a:solidFill>
                <a:schemeClr val="tx2">
                  <a:lumMod val="75000"/>
                </a:schemeClr>
              </a:solidFill>
            </a:endParaRPr>
          </a:p>
        </p:txBody>
      </p:sp>
    </p:spTree>
    <p:extLst>
      <p:ext uri="{BB962C8B-B14F-4D97-AF65-F5344CB8AC3E}">
        <p14:creationId xmlns:p14="http://schemas.microsoft.com/office/powerpoint/2010/main" val="202354898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p:txBody>
          <a:bodyPr>
            <a:normAutofit fontScale="90000"/>
          </a:bodyPr>
          <a:lstStyle/>
          <a:p>
            <a:pPr algn="ctr"/>
            <a:r>
              <a:rPr lang="en-US" dirty="0" smtClean="0"/>
              <a:t>The Cases for Creative Approaches to Science Teaching</a:t>
            </a:r>
            <a:endParaRPr lang="en-US" dirty="0"/>
          </a:p>
        </p:txBody>
      </p:sp>
      <p:sp>
        <p:nvSpPr>
          <p:cNvPr id="2" name="Plassholder for innhold 1"/>
          <p:cNvSpPr>
            <a:spLocks noGrp="1"/>
          </p:cNvSpPr>
          <p:nvPr>
            <p:ph idx="1"/>
          </p:nvPr>
        </p:nvSpPr>
        <p:spPr>
          <a:xfrm>
            <a:off x="872067" y="2258984"/>
            <a:ext cx="7408333" cy="3450696"/>
          </a:xfrm>
        </p:spPr>
        <p:txBody>
          <a:bodyPr>
            <a:normAutofit/>
          </a:bodyPr>
          <a:lstStyle/>
          <a:p>
            <a:pPr algn="just"/>
            <a:r>
              <a:rPr lang="en-US" sz="4000" dirty="0" smtClean="0"/>
              <a:t>Common creative impulses between science and art / reducing the divide</a:t>
            </a:r>
          </a:p>
          <a:p>
            <a:pPr algn="just"/>
            <a:r>
              <a:rPr lang="en-US" sz="4000" dirty="0" smtClean="0"/>
              <a:t>Increased engagement</a:t>
            </a:r>
          </a:p>
          <a:p>
            <a:pPr algn="just"/>
            <a:r>
              <a:rPr lang="en-US" sz="4000" dirty="0" smtClean="0"/>
              <a:t>An emotional context</a:t>
            </a:r>
          </a:p>
          <a:p>
            <a:endParaRPr lang="en-US" dirty="0"/>
          </a:p>
        </p:txBody>
      </p:sp>
    </p:spTree>
    <p:extLst>
      <p:ext uri="{BB962C8B-B14F-4D97-AF65-F5344CB8AC3E}">
        <p14:creationId xmlns:p14="http://schemas.microsoft.com/office/powerpoint/2010/main" val="142859305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11452</TotalTime>
  <Words>1799</Words>
  <Application>Microsoft Macintosh PowerPoint</Application>
  <PresentationFormat>On-screen Show (4:3)</PresentationFormat>
  <Paragraphs>140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Waveform</vt:lpstr>
      <vt:lpstr>PowerPoint Presentation</vt:lpstr>
      <vt:lpstr>PowerPoint Presentation</vt:lpstr>
      <vt:lpstr>Aims</vt:lpstr>
      <vt:lpstr>PowerPoint Presentation</vt:lpstr>
      <vt:lpstr>Objectives</vt:lpstr>
      <vt:lpstr>8 CREAT-IT pedagogical principles </vt:lpstr>
      <vt:lpstr>Learning Activities of IBSE</vt:lpstr>
      <vt:lpstr>Approach/Framework</vt:lpstr>
      <vt:lpstr>The Cases for Creative Approaches to Science Teaching</vt:lpstr>
      <vt:lpstr>Junior Science Cafes</vt:lpstr>
      <vt:lpstr>Science Theater</vt:lpstr>
      <vt:lpstr>Write A Science Opera</vt:lpstr>
      <vt:lpstr>PowerPoint Presentation</vt:lpstr>
      <vt:lpstr>PowerPoint Presentation</vt:lpstr>
      <vt:lpstr>CREAT-IT Collaboration Environment</vt:lpstr>
      <vt:lpstr>Targets</vt:lpstr>
      <vt:lpstr>Near Future activities</vt:lpstr>
      <vt:lpstr>Near Future activities – Two main implementation activities (National and International)</vt:lpstr>
      <vt:lpstr>Vision</vt:lpstr>
      <vt:lpstr>PowerPoint Presentation</vt:lpstr>
      <vt:lpstr>Σκεπτικό</vt:lpstr>
      <vt:lpstr>Σκεπτικό</vt:lpstr>
      <vt:lpstr>Σκεπτικό</vt:lpstr>
      <vt:lpstr>Οδηγίες για την υλοποίηση</vt:lpstr>
      <vt:lpstr>Οδηγίες για την υλοποίηση</vt:lpstr>
      <vt:lpstr>Οδηγίες για την υλοποίηση</vt:lpstr>
      <vt:lpstr>Οδηγίες για την υλοποίηση</vt:lpstr>
      <vt:lpstr>Παιδαγωγικό Πλαίσιο CREAT-IT</vt:lpstr>
      <vt:lpstr>4Ps of engagement in creative science education</vt:lpstr>
      <vt:lpstr>8 CREAT-IT pedagogical principles </vt:lpstr>
      <vt:lpstr>Πλάνο Εφαρμογής της Δράσης</vt:lpstr>
      <vt:lpstr>Ευχαριστώ!</vt:lpstr>
      <vt:lpstr>Αξιολόγηση</vt:lpstr>
    </vt:vector>
  </TitlesOfParts>
  <Company>Science View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Science View</dc:creator>
  <cp:lastModifiedBy>Science View</cp:lastModifiedBy>
  <cp:revision>80</cp:revision>
  <dcterms:created xsi:type="dcterms:W3CDTF">2014-05-12T15:34:00Z</dcterms:created>
  <dcterms:modified xsi:type="dcterms:W3CDTF">2014-11-24T11:31:07Z</dcterms:modified>
</cp:coreProperties>
</file>